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24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OBSERVATORY / LESSON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Constellation Lesson Plan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B7C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Observe, map, compare, justify, and reflect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4434840" cy="4434840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68742" y="1623974"/>
            <a:ext cx="3015691" cy="3015691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67014" y="2422246"/>
            <a:ext cx="1419149" cy="1419149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02652" y="2998775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00923" y="1535278"/>
            <a:ext cx="164592" cy="16459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986162" y="1712671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518343" y="3397910"/>
            <a:ext cx="164592" cy="164592"/>
          </a:xfrm>
          <a:prstGeom prst="ellipse">
            <a:avLst/>
          </a:prstGeom>
          <a:solidFill>
            <a:srgbClr val="58BFD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7891" y="4240530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405311" y="3131820"/>
            <a:ext cx="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276933" y="3859886"/>
            <a:ext cx="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907285" y="4500137"/>
            <a:ext cx="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340950" y="4975348"/>
            <a:ext cx="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46237" y="5228203"/>
            <a:ext cx="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06939" y="5228203"/>
            <a:ext cx="-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12226" y="4975348"/>
            <a:ext cx="-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645891" y="4500137"/>
            <a:ext cx="-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276243" y="3859886"/>
            <a:ext cx="-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147865" y="3131820"/>
            <a:ext cx="-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276243" y="2403754"/>
            <a:ext cx="-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645891" y="1763503"/>
            <a:ext cx="-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12226" y="1288292"/>
            <a:ext cx="-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906939" y="1035437"/>
            <a:ext cx="-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646237" y="1035437"/>
            <a:ext cx="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40950" y="1288292"/>
            <a:ext cx="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907285" y="1763503"/>
            <a:ext cx="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76933" y="2403754"/>
            <a:ext cx="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24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TARGET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3950208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03265" y="1875617"/>
            <a:ext cx="2686141" cy="2686141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14303" y="2586655"/>
            <a:ext cx="1264067" cy="1264067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66253" y="3100182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77290" y="1796613"/>
            <a:ext cx="164592" cy="16459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178369" y="1954621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52394" y="3455700"/>
            <a:ext cx="164592" cy="164592"/>
          </a:xfrm>
          <a:prstGeom prst="ellipse">
            <a:avLst/>
          </a:prstGeom>
          <a:solidFill>
            <a:srgbClr val="58BFD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7332" y="4206240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42436" y="3218688"/>
            <a:ext cx="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328087" y="3867192"/>
            <a:ext cx="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98833" y="4437477"/>
            <a:ext cx="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94386" y="4860759"/>
            <a:ext cx="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75590" y="5085982"/>
            <a:ext cx="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217082" y="5085982"/>
            <a:ext cx="-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98286" y="4860759"/>
            <a:ext cx="-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93839" y="4437477"/>
            <a:ext cx="-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64585" y="3867192"/>
            <a:ext cx="-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650236" y="3218688"/>
            <a:ext cx="-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64585" y="2570184"/>
            <a:ext cx="-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93839" y="1999899"/>
            <a:ext cx="-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598286" y="1576617"/>
            <a:ext cx="-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217082" y="1351394"/>
            <a:ext cx="-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875590" y="1351394"/>
            <a:ext cx="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494386" y="1576617"/>
            <a:ext cx="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98833" y="1999899"/>
            <a:ext cx="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328087" y="2570184"/>
            <a:ext cx="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Observe, map, compare, and justify a sky pattern</a:t>
            </a:r>
            <a:endParaRPr lang="en-US" sz="2750" dirty="0"/>
          </a:p>
        </p:txBody>
      </p:sp>
      <p:sp>
        <p:nvSpPr>
          <p:cNvPr id="31" name="Text 29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Translate the goal into learner-friendly success criteria, vocabulary, evidence, and accessibility.</a:t>
            </a:r>
            <a:endParaRPr lang="en-US" sz="1270" dirty="0"/>
          </a:p>
        </p:txBody>
      </p:sp>
      <p:sp>
        <p:nvSpPr>
          <p:cNvPr id="32" name="Shape 30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goals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learner friendly</a:t>
            </a:r>
            <a:endParaRPr lang="en-US" sz="720" dirty="0"/>
          </a:p>
        </p:txBody>
      </p:sp>
      <p:sp>
        <p:nvSpPr>
          <p:cNvPr id="35" name="Shape 33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7" name="Shape 35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2B84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1" name="Text 39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24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NOTICE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3950208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17833" y="1875617"/>
            <a:ext cx="2686141" cy="2686141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28871" y="2586655"/>
            <a:ext cx="1264067" cy="1264067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0821" y="3100182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91858" y="1796613"/>
            <a:ext cx="164592" cy="16459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92937" y="1954621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66962" y="3455700"/>
            <a:ext cx="164592" cy="164592"/>
          </a:xfrm>
          <a:prstGeom prst="ellipse">
            <a:avLst/>
          </a:prstGeom>
          <a:solidFill>
            <a:srgbClr val="58BFD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581900" y="4206240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57004" y="3218688"/>
            <a:ext cx="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42655" y="3867192"/>
            <a:ext cx="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113401" y="4437477"/>
            <a:ext cx="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608954" y="4860759"/>
            <a:ext cx="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90158" y="5085982"/>
            <a:ext cx="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331650" y="5085982"/>
            <a:ext cx="-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712854" y="4860759"/>
            <a:ext cx="-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208407" y="4437477"/>
            <a:ext cx="-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9153" y="3867192"/>
            <a:ext cx="-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64804" y="3218688"/>
            <a:ext cx="-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79153" y="2570184"/>
            <a:ext cx="-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08407" y="1999899"/>
            <a:ext cx="-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712854" y="1576617"/>
            <a:ext cx="-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331650" y="1351394"/>
            <a:ext cx="-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90158" y="1351394"/>
            <a:ext cx="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608954" y="1576617"/>
            <a:ext cx="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113401" y="1999899"/>
            <a:ext cx="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442655" y="2570184"/>
            <a:ext cx="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Begin with points before naming a constellation</a:t>
            </a:r>
            <a:endParaRPr lang="en-US" sz="2750" dirty="0"/>
          </a:p>
        </p:txBody>
      </p:sp>
      <p:sp>
        <p:nvSpPr>
          <p:cNvPr id="31" name="Text 29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learners to mark, group, rotate, compare, question, and explain an initial pattern.</a:t>
            </a:r>
            <a:endParaRPr lang="en-US" sz="1270" dirty="0"/>
          </a:p>
        </p:txBody>
      </p:sp>
      <p:sp>
        <p:nvSpPr>
          <p:cNvPr id="32" name="Shape 30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points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observation</a:t>
            </a:r>
            <a:endParaRPr lang="en-US" sz="720" dirty="0"/>
          </a:p>
        </p:txBody>
      </p:sp>
      <p:sp>
        <p:nvSpPr>
          <p:cNvPr id="35" name="Shape 33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7" name="Shape 35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8BFD0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2B84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1" name="Text 39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24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MODEL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3950208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03265" y="1875617"/>
            <a:ext cx="2686141" cy="2686141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14303" y="2586655"/>
            <a:ext cx="1264067" cy="1264067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66253" y="3100182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77290" y="1796613"/>
            <a:ext cx="164592" cy="16459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178369" y="1954621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52394" y="3455700"/>
            <a:ext cx="164592" cy="164592"/>
          </a:xfrm>
          <a:prstGeom prst="ellipse">
            <a:avLst/>
          </a:prstGeom>
          <a:solidFill>
            <a:srgbClr val="58BFD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7332" y="4206240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42436" y="3218688"/>
            <a:ext cx="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328087" y="3867192"/>
            <a:ext cx="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98833" y="4437477"/>
            <a:ext cx="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94386" y="4860759"/>
            <a:ext cx="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75590" y="5085982"/>
            <a:ext cx="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217082" y="5085982"/>
            <a:ext cx="-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98286" y="4860759"/>
            <a:ext cx="-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93839" y="4437477"/>
            <a:ext cx="-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64585" y="3867192"/>
            <a:ext cx="-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650236" y="3218688"/>
            <a:ext cx="-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64585" y="2570184"/>
            <a:ext cx="-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93839" y="1999899"/>
            <a:ext cx="-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598286" y="1576617"/>
            <a:ext cx="-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217082" y="1351394"/>
            <a:ext cx="-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875590" y="1351394"/>
            <a:ext cx="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494386" y="1576617"/>
            <a:ext cx="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98833" y="1999899"/>
            <a:ext cx="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328087" y="2570184"/>
            <a:ext cx="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pattern changes with viewpoint and convention</a:t>
            </a:r>
            <a:endParaRPr lang="en-US" sz="2750" dirty="0"/>
          </a:p>
        </p:txBody>
      </p:sp>
      <p:sp>
        <p:nvSpPr>
          <p:cNvPr id="31" name="Text 29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editable points and sight lines to distinguish observation, coordinate, label, and interpretation.</a:t>
            </a:r>
            <a:endParaRPr lang="en-US" sz="1270" dirty="0"/>
          </a:p>
        </p:txBody>
      </p:sp>
      <p:sp>
        <p:nvSpPr>
          <p:cNvPr id="32" name="Shape 30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lenses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carefully</a:t>
            </a:r>
            <a:endParaRPr lang="en-US" sz="720" dirty="0"/>
          </a:p>
        </p:txBody>
      </p:sp>
      <p:sp>
        <p:nvSpPr>
          <p:cNvPr id="35" name="Shape 33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2B84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7" name="Shape 35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8BFD0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1" name="Text 39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24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LOCATE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3950208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17833" y="1875617"/>
            <a:ext cx="2686141" cy="2686141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28871" y="2586655"/>
            <a:ext cx="1264067" cy="1264067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0821" y="3100182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91858" y="1796613"/>
            <a:ext cx="164592" cy="16459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92937" y="1954621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66962" y="3455700"/>
            <a:ext cx="164592" cy="164592"/>
          </a:xfrm>
          <a:prstGeom prst="ellipse">
            <a:avLst/>
          </a:prstGeom>
          <a:solidFill>
            <a:srgbClr val="58BFD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581900" y="4206240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57004" y="3218688"/>
            <a:ext cx="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42655" y="3867192"/>
            <a:ext cx="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113401" y="4437477"/>
            <a:ext cx="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608954" y="4860759"/>
            <a:ext cx="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90158" y="5085982"/>
            <a:ext cx="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331650" y="5085982"/>
            <a:ext cx="-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712854" y="4860759"/>
            <a:ext cx="-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208407" y="4437477"/>
            <a:ext cx="-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9153" y="3867192"/>
            <a:ext cx="-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64804" y="3218688"/>
            <a:ext cx="-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79153" y="2570184"/>
            <a:ext cx="-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08407" y="1999899"/>
            <a:ext cx="-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712854" y="1576617"/>
            <a:ext cx="-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331650" y="1351394"/>
            <a:ext cx="-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90158" y="1351394"/>
            <a:ext cx="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608954" y="1576617"/>
            <a:ext cx="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113401" y="1999899"/>
            <a:ext cx="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442655" y="2570184"/>
            <a:ext cx="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Coordinates make observations repeatable</a:t>
            </a:r>
            <a:endParaRPr lang="en-US" sz="2750" dirty="0"/>
          </a:p>
        </p:txBody>
      </p:sp>
      <p:sp>
        <p:nvSpPr>
          <p:cNvPr id="31" name="Text 29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horizon, direction, altitude, time, recording, uncertainty, and a safe observation routine.</a:t>
            </a:r>
            <a:endParaRPr lang="en-US" sz="1270" dirty="0"/>
          </a:p>
        </p:txBody>
      </p:sp>
      <p:sp>
        <p:nvSpPr>
          <p:cNvPr id="32" name="Shape 30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fields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sky log</a:t>
            </a:r>
            <a:endParaRPr lang="en-US" sz="720" dirty="0"/>
          </a:p>
        </p:txBody>
      </p:sp>
      <p:sp>
        <p:nvSpPr>
          <p:cNvPr id="35" name="Shape 33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7" name="Shape 35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2B84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1" name="Text 39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24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PERSPECTIVE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3950208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03265" y="1875617"/>
            <a:ext cx="2686141" cy="2686141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14303" y="2586655"/>
            <a:ext cx="1264067" cy="1264067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66253" y="3100182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77290" y="1796613"/>
            <a:ext cx="164592" cy="16459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178369" y="1954621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52394" y="3455700"/>
            <a:ext cx="164592" cy="164592"/>
          </a:xfrm>
          <a:prstGeom prst="ellipse">
            <a:avLst/>
          </a:prstGeom>
          <a:solidFill>
            <a:srgbClr val="58BFD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7332" y="4206240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42436" y="3218688"/>
            <a:ext cx="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328087" y="3867192"/>
            <a:ext cx="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98833" y="4437477"/>
            <a:ext cx="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94386" y="4860759"/>
            <a:ext cx="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75590" y="5085982"/>
            <a:ext cx="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217082" y="5085982"/>
            <a:ext cx="-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98286" y="4860759"/>
            <a:ext cx="-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93839" y="4437477"/>
            <a:ext cx="-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64585" y="3867192"/>
            <a:ext cx="-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650236" y="3218688"/>
            <a:ext cx="-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64585" y="2570184"/>
            <a:ext cx="-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93839" y="1999899"/>
            <a:ext cx="-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598286" y="1576617"/>
            <a:ext cx="-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217082" y="1351394"/>
            <a:ext cx="-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875590" y="1351394"/>
            <a:ext cx="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494386" y="1576617"/>
            <a:ext cx="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98833" y="1999899"/>
            <a:ext cx="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328087" y="2570184"/>
            <a:ext cx="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Communities connect the same stars differently</a:t>
            </a:r>
            <a:endParaRPr lang="en-US" sz="2750" dirty="0"/>
          </a:p>
        </p:txBody>
      </p:sp>
      <p:sp>
        <p:nvSpPr>
          <p:cNvPr id="31" name="Text 29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interpretations respectfully while separating cultural story from astronomical measurement.</a:t>
            </a:r>
            <a:endParaRPr lang="en-US" sz="1270" dirty="0"/>
          </a:p>
        </p:txBody>
      </p:sp>
      <p:sp>
        <p:nvSpPr>
          <p:cNvPr id="32" name="Shape 30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stories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sky</a:t>
            </a:r>
            <a:endParaRPr lang="en-US" sz="720" dirty="0"/>
          </a:p>
        </p:txBody>
      </p:sp>
      <p:sp>
        <p:nvSpPr>
          <p:cNvPr id="35" name="Shape 33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7" name="Shape 35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8BFD0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2B84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1" name="Text 39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24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PRACTICE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3950208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17833" y="1875617"/>
            <a:ext cx="2686141" cy="2686141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28871" y="2586655"/>
            <a:ext cx="1264067" cy="1264067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0821" y="3100182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91858" y="1796613"/>
            <a:ext cx="164592" cy="16459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92937" y="1954621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66962" y="3455700"/>
            <a:ext cx="164592" cy="164592"/>
          </a:xfrm>
          <a:prstGeom prst="ellipse">
            <a:avLst/>
          </a:prstGeom>
          <a:solidFill>
            <a:srgbClr val="58BFD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581900" y="4206240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57004" y="3218688"/>
            <a:ext cx="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42655" y="3867192"/>
            <a:ext cx="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113401" y="4437477"/>
            <a:ext cx="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608954" y="4860759"/>
            <a:ext cx="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90158" y="5085982"/>
            <a:ext cx="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331650" y="5085982"/>
            <a:ext cx="-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712854" y="4860759"/>
            <a:ext cx="-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208407" y="4437477"/>
            <a:ext cx="-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9153" y="3867192"/>
            <a:ext cx="-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64804" y="3218688"/>
            <a:ext cx="-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79153" y="2570184"/>
            <a:ext cx="-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08407" y="1999899"/>
            <a:ext cx="-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712854" y="1576617"/>
            <a:ext cx="-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331650" y="1351394"/>
            <a:ext cx="-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90158" y="1351394"/>
            <a:ext cx="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608954" y="1576617"/>
            <a:ext cx="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113401" y="1999899"/>
            <a:ext cx="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442655" y="2570184"/>
            <a:ext cx="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and defend one original pattern</a:t>
            </a:r>
            <a:endParaRPr lang="en-US" sz="2750" dirty="0"/>
          </a:p>
        </p:txBody>
      </p:sp>
      <p:sp>
        <p:nvSpPr>
          <p:cNvPr id="31" name="Text 29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Pairs map a set of points, name a relationship, cite evidence, exchange maps, and revise.</a:t>
            </a:r>
            <a:endParaRPr lang="en-US" sz="1270" dirty="0"/>
          </a:p>
        </p:txBody>
      </p:sp>
      <p:sp>
        <p:nvSpPr>
          <p:cNvPr id="32" name="Shape 30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 min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guided inquiry</a:t>
            </a:r>
            <a:endParaRPr lang="en-US" sz="720" dirty="0"/>
          </a:p>
        </p:txBody>
      </p:sp>
      <p:sp>
        <p:nvSpPr>
          <p:cNvPr id="35" name="Shape 33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2B84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7" name="Shape 35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8BFD0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1" name="Text 39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24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EXIT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3950208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03265" y="1875617"/>
            <a:ext cx="2686141" cy="2686141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14303" y="2586655"/>
            <a:ext cx="1264067" cy="1264067"/>
          </a:xfrm>
          <a:prstGeom prst="ellipse">
            <a:avLst/>
          </a:prstGeom>
          <a:solidFill>
            <a:srgbClr val="17243C">
              <a:alpha val="0"/>
            </a:srgbClr>
          </a:solidFill>
          <a:ln w="12700">
            <a:solidFill>
              <a:srgbClr val="52627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66253" y="3100182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77290" y="1796613"/>
            <a:ext cx="164592" cy="16459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178369" y="1954621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52394" y="3455700"/>
            <a:ext cx="164592" cy="164592"/>
          </a:xfrm>
          <a:prstGeom prst="ellipse">
            <a:avLst/>
          </a:prstGeom>
          <a:solidFill>
            <a:srgbClr val="58BFD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7332" y="4206240"/>
            <a:ext cx="118872" cy="11887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42436" y="3218688"/>
            <a:ext cx="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328087" y="3867192"/>
            <a:ext cx="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98833" y="4437477"/>
            <a:ext cx="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94386" y="4860759"/>
            <a:ext cx="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75590" y="5085982"/>
            <a:ext cx="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217082" y="5085982"/>
            <a:ext cx="-19054" cy="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98286" y="4860759"/>
            <a:ext cx="-54864" cy="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93839" y="4437477"/>
            <a:ext cx="-84057" cy="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64585" y="3867192"/>
            <a:ext cx="-103111" cy="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650236" y="3218688"/>
            <a:ext cx="-109728" cy="0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64585" y="2570184"/>
            <a:ext cx="-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93839" y="1999899"/>
            <a:ext cx="-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598286" y="1576617"/>
            <a:ext cx="-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217082" y="1351394"/>
            <a:ext cx="-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875590" y="1351394"/>
            <a:ext cx="19054" cy="-108061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494386" y="1576617"/>
            <a:ext cx="54864" cy="-95027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98833" y="1999899"/>
            <a:ext cx="84057" cy="-70532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328087" y="2570184"/>
            <a:ext cx="103111" cy="-37529"/>
          </a:xfrm>
          <a:prstGeom prst="line">
            <a:avLst/>
          </a:prstGeom>
          <a:noFill/>
          <a:ln w="8890">
            <a:solidFill>
              <a:srgbClr val="58BFD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Check observation, mapping, and reasoning separately</a:t>
            </a:r>
            <a:endParaRPr lang="en-US" sz="2750" dirty="0"/>
          </a:p>
        </p:txBody>
      </p:sp>
      <p:sp>
        <p:nvSpPr>
          <p:cNvPr id="31" name="Text 29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one coordinate, one pattern claim, one supporting observation, and the next question.</a:t>
            </a:r>
            <a:endParaRPr lang="en-US" sz="1270" dirty="0"/>
          </a:p>
        </p:txBody>
      </p:sp>
      <p:sp>
        <p:nvSpPr>
          <p:cNvPr id="32" name="Shape 30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checks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tomorrow</a:t>
            </a:r>
            <a:endParaRPr lang="en-US" sz="720" dirty="0"/>
          </a:p>
        </p:txBody>
      </p:sp>
      <p:sp>
        <p:nvSpPr>
          <p:cNvPr id="35" name="Shape 33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7" name="Shape 35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2B84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1" name="Text 39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Constellation Lesson Plan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