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9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4617720" cy="6858000"/>
          </a:xfrm>
          <a:prstGeom prst="rect">
            <a:avLst>
              <a:gd name="adj" fmla="val 1188"/>
            </a:avLst>
          </a:prstGeom>
          <a:solidFill>
            <a:srgbClr val="E85D3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3794760" y="658368"/>
            <a:ext cx="7269480" cy="5440680"/>
          </a:xfrm>
          <a:prstGeom prst="roundRect">
            <a:avLst>
              <a:gd name="adj" fmla="val 1008"/>
            </a:avLst>
          </a:prstGeom>
          <a:solidFill>
            <a:srgbClr val="FFFFF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869680" y="1261872"/>
            <a:ext cx="1508760" cy="1508760"/>
          </a:xfrm>
          <a:prstGeom prst="ellipse">
            <a:avLst/>
          </a:prstGeom>
          <a:solidFill>
            <a:srgbClr val="F3A38E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555480" y="1947672"/>
            <a:ext cx="621792" cy="621792"/>
          </a:xfrm>
          <a:prstGeom prst="ellipse">
            <a:avLst/>
          </a:prstGeom>
          <a:solidFill>
            <a:srgbClr val="28221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94360" y="566928"/>
            <a:ext cx="22860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PROFILE / 2026</a:t>
            </a:r>
            <a:endParaRPr lang="en-US" sz="800" dirty="0"/>
          </a:p>
        </p:txBody>
      </p:sp>
      <p:sp>
        <p:nvSpPr>
          <p:cNvPr id="7" name="Text 5"/>
          <p:cNvSpPr/>
          <p:nvPr/>
        </p:nvSpPr>
        <p:spPr>
          <a:xfrm>
            <a:off x="621792" y="1417320"/>
            <a:ext cx="3337560" cy="31089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 COMPANY</a:t>
            </a:r>
            <a:endParaRPr lang="en-US" sz="2700" dirty="0"/>
          </a:p>
          <a:p>
            <a:pPr indent="0" marL="0">
              <a:buNone/>
            </a:pPr>
            <a:r>
              <a:rPr lang="en-US" sz="27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WITH A CLEAR</a:t>
            </a:r>
            <a:endParaRPr lang="en-US" sz="2700" dirty="0"/>
          </a:p>
          <a:p>
            <a:pPr indent="0" marL="0">
              <a:buNone/>
            </a:pPr>
            <a:r>
              <a:rPr lang="en-US" sz="27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POINT OF VIEW</a:t>
            </a:r>
            <a:endParaRPr lang="en-US" sz="2700" dirty="0"/>
          </a:p>
        </p:txBody>
      </p:sp>
      <p:sp>
        <p:nvSpPr>
          <p:cNvPr id="8" name="Text 6"/>
          <p:cNvSpPr/>
          <p:nvPr/>
        </p:nvSpPr>
        <p:spPr>
          <a:xfrm>
            <a:off x="4590288" y="1828800"/>
            <a:ext cx="51206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600" b="1" dirty="0">
                <a:solidFill>
                  <a:srgbClr val="28221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Company Profile</a:t>
            </a:r>
            <a:endParaRPr lang="en-US" sz="3600" dirty="0"/>
          </a:p>
        </p:txBody>
      </p:sp>
      <p:sp>
        <p:nvSpPr>
          <p:cNvPr id="9" name="Text 7"/>
          <p:cNvSpPr/>
          <p:nvPr/>
        </p:nvSpPr>
        <p:spPr>
          <a:xfrm>
            <a:off x="4617720" y="3090672"/>
            <a:ext cx="5166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6D5D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People, practice, and proof—presented with warmth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4617720" y="4892040"/>
            <a:ext cx="5212080" cy="0"/>
          </a:xfrm>
          <a:prstGeom prst="line">
            <a:avLst/>
          </a:prstGeom>
          <a:noFill/>
          <a:ln w="25400">
            <a:solidFill>
              <a:srgbClr val="E85D3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617720" y="5138928"/>
            <a:ext cx="438912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140" kern="0" dirty="0">
                <a:solidFill>
                  <a:srgbClr val="2822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PEOPLE  /  PRACTICE  /  PROOF</a:t>
            </a:r>
            <a:endParaRPr lang="en-US" sz="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9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530352"/>
            <a:ext cx="34747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10" kern="0" dirty="0">
                <a:solidFill>
                  <a:srgbClr val="E85D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AT A GLANCE</a:t>
            </a:r>
            <a:endParaRPr lang="en-US" sz="800" dirty="0"/>
          </a:p>
        </p:txBody>
      </p:sp>
      <p:sp>
        <p:nvSpPr>
          <p:cNvPr id="3" name="Shape 1"/>
          <p:cNvSpPr/>
          <p:nvPr/>
        </p:nvSpPr>
        <p:spPr>
          <a:xfrm>
            <a:off x="658368" y="896112"/>
            <a:ext cx="10881360" cy="0"/>
          </a:xfrm>
          <a:prstGeom prst="line">
            <a:avLst/>
          </a:prstGeom>
          <a:noFill/>
          <a:ln w="8890">
            <a:solidFill>
              <a:srgbClr val="DDD0C6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58368" y="1234440"/>
            <a:ext cx="3822192" cy="4526280"/>
          </a:xfrm>
          <a:prstGeom prst="roundRect">
            <a:avLst>
              <a:gd name="adj" fmla="val 1435"/>
            </a:avLst>
          </a:prstGeom>
          <a:solidFill>
            <a:srgbClr val="28221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87552" y="1508760"/>
            <a:ext cx="731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4000" dirty="0">
                <a:solidFill>
                  <a:srgbClr val="F3A38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</a:t>
            </a:r>
            <a:endParaRPr lang="en-US" sz="4000" dirty="0"/>
          </a:p>
        </p:txBody>
      </p:sp>
      <p:sp>
        <p:nvSpPr>
          <p:cNvPr id="6" name="Text 4"/>
          <p:cNvSpPr/>
          <p:nvPr/>
        </p:nvSpPr>
        <p:spPr>
          <a:xfrm>
            <a:off x="987552" y="2148840"/>
            <a:ext cx="292608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Experienced enough to deliver, focused enough to care</a:t>
            </a:r>
            <a:endParaRPr lang="en-US" sz="2300" dirty="0"/>
          </a:p>
        </p:txBody>
      </p:sp>
      <p:sp>
        <p:nvSpPr>
          <p:cNvPr id="7" name="Text 5"/>
          <p:cNvSpPr/>
          <p:nvPr/>
        </p:nvSpPr>
        <p:spPr>
          <a:xfrm>
            <a:off x="1005840" y="3886200"/>
            <a:ext cx="28803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D8CC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Introduce the company with a few verified facts that matter to customers.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5596128" y="1554480"/>
            <a:ext cx="475488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4300" b="1" dirty="0">
                <a:solidFill>
                  <a:srgbClr val="E85D3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12 yrs</a:t>
            </a:r>
            <a:endParaRPr lang="en-US" sz="4300" dirty="0"/>
          </a:p>
        </p:txBody>
      </p:sp>
      <p:sp>
        <p:nvSpPr>
          <p:cNvPr id="9" name="Text 7"/>
          <p:cNvSpPr/>
          <p:nvPr/>
        </p:nvSpPr>
        <p:spPr>
          <a:xfrm>
            <a:off x="5650992" y="2670048"/>
            <a:ext cx="3520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665B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of focused experience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5650992" y="3794760"/>
            <a:ext cx="2194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100" kern="0" dirty="0">
                <a:solidFill>
                  <a:srgbClr val="2822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01 DISCOVER</a:t>
            </a:r>
            <a:endParaRPr lang="en-US" sz="800" dirty="0"/>
          </a:p>
        </p:txBody>
      </p:sp>
      <p:sp>
        <p:nvSpPr>
          <p:cNvPr id="11" name="Shape 9"/>
          <p:cNvSpPr/>
          <p:nvPr/>
        </p:nvSpPr>
        <p:spPr>
          <a:xfrm>
            <a:off x="7882128" y="3904488"/>
            <a:ext cx="2331720" cy="0"/>
          </a:xfrm>
          <a:prstGeom prst="line">
            <a:avLst/>
          </a:prstGeom>
          <a:noFill/>
          <a:ln w="25400">
            <a:solidFill>
              <a:srgbClr val="D6C8BE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650992" y="4297680"/>
            <a:ext cx="2194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100" kern="0" dirty="0">
                <a:solidFill>
                  <a:srgbClr val="2822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 DESIGN</a:t>
            </a:r>
            <a:endParaRPr lang="en-US" sz="800" dirty="0"/>
          </a:p>
        </p:txBody>
      </p:sp>
      <p:sp>
        <p:nvSpPr>
          <p:cNvPr id="13" name="Shape 11"/>
          <p:cNvSpPr/>
          <p:nvPr/>
        </p:nvSpPr>
        <p:spPr>
          <a:xfrm>
            <a:off x="7882128" y="4407408"/>
            <a:ext cx="1947672" cy="0"/>
          </a:xfrm>
          <a:prstGeom prst="line">
            <a:avLst/>
          </a:prstGeom>
          <a:noFill/>
          <a:ln w="25400">
            <a:solidFill>
              <a:srgbClr val="D6C8BE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650992" y="4800600"/>
            <a:ext cx="2194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100" kern="0" dirty="0">
                <a:solidFill>
                  <a:srgbClr val="2822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 DELIVER</a:t>
            </a:r>
            <a:endParaRPr lang="en-US" sz="800" dirty="0"/>
          </a:p>
        </p:txBody>
      </p:sp>
      <p:sp>
        <p:nvSpPr>
          <p:cNvPr id="15" name="Shape 13"/>
          <p:cNvSpPr/>
          <p:nvPr/>
        </p:nvSpPr>
        <p:spPr>
          <a:xfrm>
            <a:off x="7882128" y="4910328"/>
            <a:ext cx="1563624" cy="0"/>
          </a:xfrm>
          <a:prstGeom prst="line">
            <a:avLst/>
          </a:prstGeom>
          <a:noFill/>
          <a:ln w="25400">
            <a:solidFill>
              <a:srgbClr val="E85D3F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66928" y="6510528"/>
            <a:ext cx="24688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80" b="1" spc="140" kern="0" dirty="0">
                <a:solidFill>
                  <a:srgbClr val="2822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EDITABLE TEMPLATE</a:t>
            </a:r>
            <a:endParaRPr lang="en-US" sz="680" dirty="0"/>
          </a:p>
        </p:txBody>
      </p:sp>
      <p:sp>
        <p:nvSpPr>
          <p:cNvPr id="17" name="Text 15"/>
          <p:cNvSpPr/>
          <p:nvPr/>
        </p:nvSpPr>
        <p:spPr>
          <a:xfrm>
            <a:off x="11137392" y="6473952"/>
            <a:ext cx="43891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2822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01</a:t>
            </a:r>
            <a:endParaRPr lang="en-US" sz="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530352"/>
            <a:ext cx="34747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10" kern="0" dirty="0">
                <a:solidFill>
                  <a:srgbClr val="E85D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WE EXIST</a:t>
            </a:r>
            <a:endParaRPr lang="en-US" sz="800" dirty="0"/>
          </a:p>
        </p:txBody>
      </p:sp>
      <p:sp>
        <p:nvSpPr>
          <p:cNvPr id="3" name="Shape 1"/>
          <p:cNvSpPr/>
          <p:nvPr/>
        </p:nvSpPr>
        <p:spPr>
          <a:xfrm>
            <a:off x="658368" y="896112"/>
            <a:ext cx="10881360" cy="0"/>
          </a:xfrm>
          <a:prstGeom prst="line">
            <a:avLst/>
          </a:prstGeom>
          <a:noFill/>
          <a:ln w="8890">
            <a:solidFill>
              <a:srgbClr val="DDD0C6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8368" y="1280160"/>
            <a:ext cx="73152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28221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Growth should not create customer friction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685800" y="2606040"/>
            <a:ext cx="5943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675C5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Describe the costly problem your company is uniquely equipped to solve.</a:t>
            </a:r>
            <a:endParaRPr lang="en-US" sz="1350" dirty="0"/>
          </a:p>
        </p:txBody>
      </p:sp>
      <p:sp>
        <p:nvSpPr>
          <p:cNvPr id="6" name="Shape 4"/>
          <p:cNvSpPr/>
          <p:nvPr/>
        </p:nvSpPr>
        <p:spPr>
          <a:xfrm>
            <a:off x="7818120" y="1188720"/>
            <a:ext cx="3246120" cy="4526280"/>
          </a:xfrm>
          <a:prstGeom prst="roundRect">
            <a:avLst>
              <a:gd name="adj" fmla="val 1690"/>
            </a:avLst>
          </a:prstGeom>
          <a:solidFill>
            <a:srgbClr val="E85D3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211312" y="1847088"/>
            <a:ext cx="24231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64%</a:t>
            </a:r>
            <a:endParaRPr lang="en-US" sz="3800" dirty="0"/>
          </a:p>
        </p:txBody>
      </p:sp>
      <p:sp>
        <p:nvSpPr>
          <p:cNvPr id="8" name="Text 6"/>
          <p:cNvSpPr/>
          <p:nvPr/>
        </p:nvSpPr>
        <p:spPr>
          <a:xfrm>
            <a:off x="8339328" y="2816352"/>
            <a:ext cx="2194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dirty="0">
                <a:solidFill>
                  <a:srgbClr val="FFE9E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report avoidable friction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8613648" y="4041648"/>
            <a:ext cx="1508760" cy="1508760"/>
          </a:xfrm>
          <a:prstGeom prst="ellipse">
            <a:avLst/>
          </a:prstGeom>
          <a:solidFill>
            <a:srgbClr val="F3A38E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9281160" y="4590288"/>
            <a:ext cx="658368" cy="658368"/>
          </a:xfrm>
          <a:prstGeom prst="ellipse">
            <a:avLst/>
          </a:prstGeom>
          <a:solidFill>
            <a:srgbClr val="28221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66928" y="6510528"/>
            <a:ext cx="24688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80" b="1" spc="140" kern="0" dirty="0">
                <a:solidFill>
                  <a:srgbClr val="2822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EDITABLE TEMPLATE</a:t>
            </a:r>
            <a:endParaRPr lang="en-US" sz="680" dirty="0"/>
          </a:p>
        </p:txBody>
      </p:sp>
      <p:sp>
        <p:nvSpPr>
          <p:cNvPr id="12" name="Text 10"/>
          <p:cNvSpPr/>
          <p:nvPr/>
        </p:nvSpPr>
        <p:spPr>
          <a:xfrm>
            <a:off x="11137392" y="6473952"/>
            <a:ext cx="43891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2822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</a:t>
            </a:r>
            <a:endParaRPr lang="en-US" sz="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9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530352"/>
            <a:ext cx="34747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10" kern="0" dirty="0">
                <a:solidFill>
                  <a:srgbClr val="E85D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WE DO</a:t>
            </a:r>
            <a:endParaRPr lang="en-US" sz="800" dirty="0"/>
          </a:p>
        </p:txBody>
      </p:sp>
      <p:sp>
        <p:nvSpPr>
          <p:cNvPr id="3" name="Shape 1"/>
          <p:cNvSpPr/>
          <p:nvPr/>
        </p:nvSpPr>
        <p:spPr>
          <a:xfrm>
            <a:off x="658368" y="896112"/>
            <a:ext cx="10881360" cy="0"/>
          </a:xfrm>
          <a:prstGeom prst="line">
            <a:avLst/>
          </a:prstGeom>
          <a:noFill/>
          <a:ln w="8890">
            <a:solidFill>
              <a:srgbClr val="DDD0C6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8368" y="1234440"/>
            <a:ext cx="61264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900" b="1" dirty="0">
                <a:solidFill>
                  <a:srgbClr val="28221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Expert support across the full journey</a:t>
            </a:r>
            <a:endParaRPr lang="en-US" sz="2900" dirty="0"/>
          </a:p>
        </p:txBody>
      </p:sp>
      <p:sp>
        <p:nvSpPr>
          <p:cNvPr id="5" name="Text 3"/>
          <p:cNvSpPr/>
          <p:nvPr/>
        </p:nvSpPr>
        <p:spPr>
          <a:xfrm>
            <a:off x="685800" y="2624328"/>
            <a:ext cx="53949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675C5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Group services into three understandable offers rather than a long capability list.</a:t>
            </a:r>
            <a:endParaRPr lang="en-US" sz="1350" dirty="0"/>
          </a:p>
        </p:txBody>
      </p:sp>
      <p:sp>
        <p:nvSpPr>
          <p:cNvPr id="6" name="Shape 4"/>
          <p:cNvSpPr/>
          <p:nvPr/>
        </p:nvSpPr>
        <p:spPr>
          <a:xfrm>
            <a:off x="685800" y="3977640"/>
            <a:ext cx="3154680" cy="1417320"/>
          </a:xfrm>
          <a:prstGeom prst="roundRect">
            <a:avLst>
              <a:gd name="adj" fmla="val 3871"/>
            </a:avLst>
          </a:prstGeom>
          <a:solidFill>
            <a:srgbClr val="FFFFF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60120" y="427939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E85D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01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1600200" y="4297680"/>
            <a:ext cx="1645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b="1" spc="120" kern="0" dirty="0">
                <a:solidFill>
                  <a:srgbClr val="2822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CONTEXT</a:t>
            </a:r>
            <a:endParaRPr lang="en-US" sz="900" dirty="0"/>
          </a:p>
        </p:txBody>
      </p:sp>
      <p:sp>
        <p:nvSpPr>
          <p:cNvPr id="9" name="Shape 7"/>
          <p:cNvSpPr/>
          <p:nvPr/>
        </p:nvSpPr>
        <p:spPr>
          <a:xfrm>
            <a:off x="1600200" y="4800600"/>
            <a:ext cx="1554480" cy="0"/>
          </a:xfrm>
          <a:prstGeom prst="line">
            <a:avLst/>
          </a:prstGeom>
          <a:noFill/>
          <a:ln w="25400">
            <a:solidFill>
              <a:srgbClr val="D6C8BE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297680" y="3977640"/>
            <a:ext cx="3154680" cy="1417320"/>
          </a:xfrm>
          <a:prstGeom prst="roundRect">
            <a:avLst>
              <a:gd name="adj" fmla="val 3871"/>
            </a:avLst>
          </a:prstGeom>
          <a:solidFill>
            <a:srgbClr val="F8E8D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572000" y="427939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E85D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5212080" y="4297680"/>
            <a:ext cx="1645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b="1" spc="120" kern="0" dirty="0">
                <a:solidFill>
                  <a:srgbClr val="2822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CRAFT</a:t>
            </a:r>
            <a:endParaRPr lang="en-US" sz="900" dirty="0"/>
          </a:p>
        </p:txBody>
      </p:sp>
      <p:sp>
        <p:nvSpPr>
          <p:cNvPr id="13" name="Shape 11"/>
          <p:cNvSpPr/>
          <p:nvPr/>
        </p:nvSpPr>
        <p:spPr>
          <a:xfrm>
            <a:off x="5212080" y="4800600"/>
            <a:ext cx="1554480" cy="0"/>
          </a:xfrm>
          <a:prstGeom prst="line">
            <a:avLst/>
          </a:prstGeom>
          <a:noFill/>
          <a:ln w="25400">
            <a:solidFill>
              <a:srgbClr val="E85D3F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7909560" y="3977640"/>
            <a:ext cx="3154680" cy="1417320"/>
          </a:xfrm>
          <a:prstGeom prst="roundRect">
            <a:avLst>
              <a:gd name="adj" fmla="val 3871"/>
            </a:avLst>
          </a:prstGeom>
          <a:solidFill>
            <a:srgbClr val="FFFFF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183880" y="427939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E85D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8823960" y="4297680"/>
            <a:ext cx="1645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b="1" spc="120" kern="0" dirty="0">
                <a:solidFill>
                  <a:srgbClr val="2822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RESULT</a:t>
            </a:r>
            <a:endParaRPr lang="en-US" sz="900" dirty="0"/>
          </a:p>
        </p:txBody>
      </p:sp>
      <p:sp>
        <p:nvSpPr>
          <p:cNvPr id="17" name="Shape 15"/>
          <p:cNvSpPr/>
          <p:nvPr/>
        </p:nvSpPr>
        <p:spPr>
          <a:xfrm>
            <a:off x="8823960" y="4800600"/>
            <a:ext cx="1554480" cy="0"/>
          </a:xfrm>
          <a:prstGeom prst="line">
            <a:avLst/>
          </a:prstGeom>
          <a:noFill/>
          <a:ln w="25400">
            <a:solidFill>
              <a:srgbClr val="D6C8BE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759952" y="1828800"/>
            <a:ext cx="22860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3100" b="1" dirty="0">
                <a:solidFill>
                  <a:srgbClr val="E85D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</a:t>
            </a:r>
            <a:endParaRPr lang="en-US" sz="3100" dirty="0"/>
          </a:p>
        </p:txBody>
      </p:sp>
      <p:sp>
        <p:nvSpPr>
          <p:cNvPr id="19" name="Text 17"/>
          <p:cNvSpPr/>
          <p:nvPr/>
        </p:nvSpPr>
        <p:spPr>
          <a:xfrm>
            <a:off x="8366760" y="2633472"/>
            <a:ext cx="2651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900" dirty="0">
                <a:solidFill>
                  <a:srgbClr val="675C5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clear service lines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566928" y="6510528"/>
            <a:ext cx="24688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80" b="1" spc="140" kern="0" dirty="0">
                <a:solidFill>
                  <a:srgbClr val="2822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EDITABLE TEMPLATE</a:t>
            </a:r>
            <a:endParaRPr lang="en-US" sz="680" dirty="0"/>
          </a:p>
        </p:txBody>
      </p:sp>
      <p:sp>
        <p:nvSpPr>
          <p:cNvPr id="21" name="Text 19"/>
          <p:cNvSpPr/>
          <p:nvPr/>
        </p:nvSpPr>
        <p:spPr>
          <a:xfrm>
            <a:off x="11137392" y="6473952"/>
            <a:ext cx="43891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2822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</a:t>
            </a:r>
            <a:endParaRPr lang="en-US" sz="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530352"/>
            <a:ext cx="34747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10" kern="0" dirty="0">
                <a:solidFill>
                  <a:srgbClr val="E85D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WE WORK</a:t>
            </a:r>
            <a:endParaRPr lang="en-US" sz="800" dirty="0"/>
          </a:p>
        </p:txBody>
      </p:sp>
      <p:sp>
        <p:nvSpPr>
          <p:cNvPr id="3" name="Shape 1"/>
          <p:cNvSpPr/>
          <p:nvPr/>
        </p:nvSpPr>
        <p:spPr>
          <a:xfrm>
            <a:off x="658368" y="896112"/>
            <a:ext cx="10881360" cy="0"/>
          </a:xfrm>
          <a:prstGeom prst="line">
            <a:avLst/>
          </a:prstGeom>
          <a:noFill/>
          <a:ln w="8890">
            <a:solidFill>
              <a:srgbClr val="DDD0C6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8368" y="1234440"/>
            <a:ext cx="61264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900" b="1" dirty="0">
                <a:solidFill>
                  <a:srgbClr val="28221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 practical path from diagnosis to results</a:t>
            </a:r>
            <a:endParaRPr lang="en-US" sz="2900" dirty="0"/>
          </a:p>
        </p:txBody>
      </p:sp>
      <p:sp>
        <p:nvSpPr>
          <p:cNvPr id="5" name="Text 3"/>
          <p:cNvSpPr/>
          <p:nvPr/>
        </p:nvSpPr>
        <p:spPr>
          <a:xfrm>
            <a:off x="685800" y="2624328"/>
            <a:ext cx="53949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675C5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Explain discovery, design, delivery, and continuous improvement.</a:t>
            </a:r>
            <a:endParaRPr lang="en-US" sz="1350" dirty="0"/>
          </a:p>
        </p:txBody>
      </p:sp>
      <p:sp>
        <p:nvSpPr>
          <p:cNvPr id="6" name="Shape 4"/>
          <p:cNvSpPr/>
          <p:nvPr/>
        </p:nvSpPr>
        <p:spPr>
          <a:xfrm>
            <a:off x="685800" y="3977640"/>
            <a:ext cx="3154680" cy="1417320"/>
          </a:xfrm>
          <a:prstGeom prst="roundRect">
            <a:avLst>
              <a:gd name="adj" fmla="val 3871"/>
            </a:avLst>
          </a:prstGeom>
          <a:solidFill>
            <a:srgbClr val="FFFFF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60120" y="427939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E85D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01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1600200" y="4297680"/>
            <a:ext cx="1645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b="1" spc="120" kern="0" dirty="0">
                <a:solidFill>
                  <a:srgbClr val="2822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CONTEXT</a:t>
            </a:r>
            <a:endParaRPr lang="en-US" sz="900" dirty="0"/>
          </a:p>
        </p:txBody>
      </p:sp>
      <p:sp>
        <p:nvSpPr>
          <p:cNvPr id="9" name="Shape 7"/>
          <p:cNvSpPr/>
          <p:nvPr/>
        </p:nvSpPr>
        <p:spPr>
          <a:xfrm>
            <a:off x="1600200" y="4800600"/>
            <a:ext cx="1554480" cy="0"/>
          </a:xfrm>
          <a:prstGeom prst="line">
            <a:avLst/>
          </a:prstGeom>
          <a:noFill/>
          <a:ln w="25400">
            <a:solidFill>
              <a:srgbClr val="D6C8BE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297680" y="3977640"/>
            <a:ext cx="3154680" cy="1417320"/>
          </a:xfrm>
          <a:prstGeom prst="roundRect">
            <a:avLst>
              <a:gd name="adj" fmla="val 3871"/>
            </a:avLst>
          </a:prstGeom>
          <a:solidFill>
            <a:srgbClr val="F8E8D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572000" y="427939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E85D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5212080" y="4297680"/>
            <a:ext cx="1645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b="1" spc="120" kern="0" dirty="0">
                <a:solidFill>
                  <a:srgbClr val="2822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CRAFT</a:t>
            </a:r>
            <a:endParaRPr lang="en-US" sz="900" dirty="0"/>
          </a:p>
        </p:txBody>
      </p:sp>
      <p:sp>
        <p:nvSpPr>
          <p:cNvPr id="13" name="Shape 11"/>
          <p:cNvSpPr/>
          <p:nvPr/>
        </p:nvSpPr>
        <p:spPr>
          <a:xfrm>
            <a:off x="5212080" y="4800600"/>
            <a:ext cx="1554480" cy="0"/>
          </a:xfrm>
          <a:prstGeom prst="line">
            <a:avLst/>
          </a:prstGeom>
          <a:noFill/>
          <a:ln w="25400">
            <a:solidFill>
              <a:srgbClr val="E85D3F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7909560" y="3977640"/>
            <a:ext cx="3154680" cy="1417320"/>
          </a:xfrm>
          <a:prstGeom prst="roundRect">
            <a:avLst>
              <a:gd name="adj" fmla="val 3871"/>
            </a:avLst>
          </a:prstGeom>
          <a:solidFill>
            <a:srgbClr val="FFFFF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183880" y="427939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E85D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8823960" y="4297680"/>
            <a:ext cx="1645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b="1" spc="120" kern="0" dirty="0">
                <a:solidFill>
                  <a:srgbClr val="2822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RESULT</a:t>
            </a:r>
            <a:endParaRPr lang="en-US" sz="900" dirty="0"/>
          </a:p>
        </p:txBody>
      </p:sp>
      <p:sp>
        <p:nvSpPr>
          <p:cNvPr id="17" name="Shape 15"/>
          <p:cNvSpPr/>
          <p:nvPr/>
        </p:nvSpPr>
        <p:spPr>
          <a:xfrm>
            <a:off x="8823960" y="4800600"/>
            <a:ext cx="1554480" cy="0"/>
          </a:xfrm>
          <a:prstGeom prst="line">
            <a:avLst/>
          </a:prstGeom>
          <a:noFill/>
          <a:ln w="25400">
            <a:solidFill>
              <a:srgbClr val="D6C8BE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759952" y="1828800"/>
            <a:ext cx="22860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3100" b="1" dirty="0">
                <a:solidFill>
                  <a:srgbClr val="E85D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04</a:t>
            </a:r>
            <a:endParaRPr lang="en-US" sz="3100" dirty="0"/>
          </a:p>
        </p:txBody>
      </p:sp>
      <p:sp>
        <p:nvSpPr>
          <p:cNvPr id="19" name="Text 17"/>
          <p:cNvSpPr/>
          <p:nvPr/>
        </p:nvSpPr>
        <p:spPr>
          <a:xfrm>
            <a:off x="8366760" y="2633472"/>
            <a:ext cx="2651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900" dirty="0">
                <a:solidFill>
                  <a:srgbClr val="675C5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transparent stages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566928" y="6510528"/>
            <a:ext cx="24688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80" b="1" spc="140" kern="0" dirty="0">
                <a:solidFill>
                  <a:srgbClr val="2822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EDITABLE TEMPLATE</a:t>
            </a:r>
            <a:endParaRPr lang="en-US" sz="680" dirty="0"/>
          </a:p>
        </p:txBody>
      </p:sp>
      <p:sp>
        <p:nvSpPr>
          <p:cNvPr id="21" name="Text 19"/>
          <p:cNvSpPr/>
          <p:nvPr/>
        </p:nvSpPr>
        <p:spPr>
          <a:xfrm>
            <a:off x="11137392" y="6473952"/>
            <a:ext cx="43891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2822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04</a:t>
            </a:r>
            <a:endParaRPr lang="en-US" sz="7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9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530352"/>
            <a:ext cx="34747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10" kern="0" dirty="0">
                <a:solidFill>
                  <a:srgbClr val="E85D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PROOF</a:t>
            </a:r>
            <a:endParaRPr lang="en-US" sz="800" dirty="0"/>
          </a:p>
        </p:txBody>
      </p:sp>
      <p:sp>
        <p:nvSpPr>
          <p:cNvPr id="3" name="Shape 1"/>
          <p:cNvSpPr/>
          <p:nvPr/>
        </p:nvSpPr>
        <p:spPr>
          <a:xfrm>
            <a:off x="658368" y="896112"/>
            <a:ext cx="10881360" cy="0"/>
          </a:xfrm>
          <a:prstGeom prst="line">
            <a:avLst/>
          </a:prstGeom>
          <a:noFill/>
          <a:ln w="8890">
            <a:solidFill>
              <a:srgbClr val="DDD0C6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58368" y="1234440"/>
            <a:ext cx="3822192" cy="4526280"/>
          </a:xfrm>
          <a:prstGeom prst="roundRect">
            <a:avLst>
              <a:gd name="adj" fmla="val 1435"/>
            </a:avLst>
          </a:prstGeom>
          <a:solidFill>
            <a:srgbClr val="28221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87552" y="1508760"/>
            <a:ext cx="731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4000" dirty="0">
                <a:solidFill>
                  <a:srgbClr val="F3A38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</a:t>
            </a:r>
            <a:endParaRPr lang="en-US" sz="4000" dirty="0"/>
          </a:p>
        </p:txBody>
      </p:sp>
      <p:sp>
        <p:nvSpPr>
          <p:cNvPr id="6" name="Text 4"/>
          <p:cNvSpPr/>
          <p:nvPr/>
        </p:nvSpPr>
        <p:spPr>
          <a:xfrm>
            <a:off x="987552" y="2148840"/>
            <a:ext cx="292608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Outcomes customers can verify</a:t>
            </a:r>
            <a:endParaRPr lang="en-US" sz="2300" dirty="0"/>
          </a:p>
        </p:txBody>
      </p:sp>
      <p:sp>
        <p:nvSpPr>
          <p:cNvPr id="7" name="Text 5"/>
          <p:cNvSpPr/>
          <p:nvPr/>
        </p:nvSpPr>
        <p:spPr>
          <a:xfrm>
            <a:off x="1005840" y="3886200"/>
            <a:ext cx="28803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D8CCC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specific case evidence, a clear baseline, and a credible measurement period.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5596128" y="1554480"/>
            <a:ext cx="475488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4300" b="1" dirty="0">
                <a:solidFill>
                  <a:srgbClr val="E85D3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31%</a:t>
            </a:r>
            <a:endParaRPr lang="en-US" sz="4300" dirty="0"/>
          </a:p>
        </p:txBody>
      </p:sp>
      <p:sp>
        <p:nvSpPr>
          <p:cNvPr id="9" name="Text 7"/>
          <p:cNvSpPr/>
          <p:nvPr/>
        </p:nvSpPr>
        <p:spPr>
          <a:xfrm>
            <a:off x="5650992" y="2670048"/>
            <a:ext cx="3520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665B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faster resolution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5650992" y="3794760"/>
            <a:ext cx="2194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100" kern="0" dirty="0">
                <a:solidFill>
                  <a:srgbClr val="2822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01 DISCOVER</a:t>
            </a:r>
            <a:endParaRPr lang="en-US" sz="800" dirty="0"/>
          </a:p>
        </p:txBody>
      </p:sp>
      <p:sp>
        <p:nvSpPr>
          <p:cNvPr id="11" name="Shape 9"/>
          <p:cNvSpPr/>
          <p:nvPr/>
        </p:nvSpPr>
        <p:spPr>
          <a:xfrm>
            <a:off x="7882128" y="3904488"/>
            <a:ext cx="2331720" cy="0"/>
          </a:xfrm>
          <a:prstGeom prst="line">
            <a:avLst/>
          </a:prstGeom>
          <a:noFill/>
          <a:ln w="25400">
            <a:solidFill>
              <a:srgbClr val="D6C8BE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650992" y="4297680"/>
            <a:ext cx="2194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100" kern="0" dirty="0">
                <a:solidFill>
                  <a:srgbClr val="2822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 DESIGN</a:t>
            </a:r>
            <a:endParaRPr lang="en-US" sz="800" dirty="0"/>
          </a:p>
        </p:txBody>
      </p:sp>
      <p:sp>
        <p:nvSpPr>
          <p:cNvPr id="13" name="Shape 11"/>
          <p:cNvSpPr/>
          <p:nvPr/>
        </p:nvSpPr>
        <p:spPr>
          <a:xfrm>
            <a:off x="7882128" y="4407408"/>
            <a:ext cx="1947672" cy="0"/>
          </a:xfrm>
          <a:prstGeom prst="line">
            <a:avLst/>
          </a:prstGeom>
          <a:noFill/>
          <a:ln w="25400">
            <a:solidFill>
              <a:srgbClr val="D6C8BE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650992" y="4800600"/>
            <a:ext cx="2194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100" kern="0" dirty="0">
                <a:solidFill>
                  <a:srgbClr val="2822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 DELIVER</a:t>
            </a:r>
            <a:endParaRPr lang="en-US" sz="800" dirty="0"/>
          </a:p>
        </p:txBody>
      </p:sp>
      <p:sp>
        <p:nvSpPr>
          <p:cNvPr id="15" name="Shape 13"/>
          <p:cNvSpPr/>
          <p:nvPr/>
        </p:nvSpPr>
        <p:spPr>
          <a:xfrm>
            <a:off x="7882128" y="4910328"/>
            <a:ext cx="1563624" cy="0"/>
          </a:xfrm>
          <a:prstGeom prst="line">
            <a:avLst/>
          </a:prstGeom>
          <a:noFill/>
          <a:ln w="25400">
            <a:solidFill>
              <a:srgbClr val="E85D3F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66928" y="6510528"/>
            <a:ext cx="24688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80" b="1" spc="140" kern="0" dirty="0">
                <a:solidFill>
                  <a:srgbClr val="2822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EDITABLE TEMPLATE</a:t>
            </a:r>
            <a:endParaRPr lang="en-US" sz="680" dirty="0"/>
          </a:p>
        </p:txBody>
      </p:sp>
      <p:sp>
        <p:nvSpPr>
          <p:cNvPr id="17" name="Text 15"/>
          <p:cNvSpPr/>
          <p:nvPr/>
        </p:nvSpPr>
        <p:spPr>
          <a:xfrm>
            <a:off x="11137392" y="6473952"/>
            <a:ext cx="43891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2822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05</a:t>
            </a:r>
            <a:endParaRPr lang="en-US" sz="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530352"/>
            <a:ext cx="34747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10" kern="0" dirty="0">
                <a:solidFill>
                  <a:srgbClr val="E85D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TEAM</a:t>
            </a:r>
            <a:endParaRPr lang="en-US" sz="800" dirty="0"/>
          </a:p>
        </p:txBody>
      </p:sp>
      <p:sp>
        <p:nvSpPr>
          <p:cNvPr id="3" name="Shape 1"/>
          <p:cNvSpPr/>
          <p:nvPr/>
        </p:nvSpPr>
        <p:spPr>
          <a:xfrm>
            <a:off x="658368" y="896112"/>
            <a:ext cx="10881360" cy="0"/>
          </a:xfrm>
          <a:prstGeom prst="line">
            <a:avLst/>
          </a:prstGeom>
          <a:noFill/>
          <a:ln w="8890">
            <a:solidFill>
              <a:srgbClr val="DDD0C6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8368" y="1280160"/>
            <a:ext cx="73152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28221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Senior people stay close to the work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685800" y="2606040"/>
            <a:ext cx="5943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675C5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Introduce accountable leaders and the expertise customers will actually access.</a:t>
            </a:r>
            <a:endParaRPr lang="en-US" sz="1350" dirty="0"/>
          </a:p>
        </p:txBody>
      </p:sp>
      <p:sp>
        <p:nvSpPr>
          <p:cNvPr id="6" name="Shape 4"/>
          <p:cNvSpPr/>
          <p:nvPr/>
        </p:nvSpPr>
        <p:spPr>
          <a:xfrm>
            <a:off x="7818120" y="1188720"/>
            <a:ext cx="3246120" cy="4526280"/>
          </a:xfrm>
          <a:prstGeom prst="roundRect">
            <a:avLst>
              <a:gd name="adj" fmla="val 1690"/>
            </a:avLst>
          </a:prstGeom>
          <a:solidFill>
            <a:srgbClr val="E85D3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211312" y="1847088"/>
            <a:ext cx="24231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18</a:t>
            </a:r>
            <a:endParaRPr lang="en-US" sz="3800" dirty="0"/>
          </a:p>
        </p:txBody>
      </p:sp>
      <p:sp>
        <p:nvSpPr>
          <p:cNvPr id="8" name="Text 6"/>
          <p:cNvSpPr/>
          <p:nvPr/>
        </p:nvSpPr>
        <p:spPr>
          <a:xfrm>
            <a:off x="8339328" y="2816352"/>
            <a:ext cx="2194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dirty="0">
                <a:solidFill>
                  <a:srgbClr val="FFE9E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specialists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8613648" y="4041648"/>
            <a:ext cx="1508760" cy="1508760"/>
          </a:xfrm>
          <a:prstGeom prst="ellipse">
            <a:avLst/>
          </a:prstGeom>
          <a:solidFill>
            <a:srgbClr val="F3A38E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9281160" y="4590288"/>
            <a:ext cx="658368" cy="658368"/>
          </a:xfrm>
          <a:prstGeom prst="ellipse">
            <a:avLst/>
          </a:prstGeom>
          <a:solidFill>
            <a:srgbClr val="28221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66928" y="6510528"/>
            <a:ext cx="24688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80" b="1" spc="140" kern="0" dirty="0">
                <a:solidFill>
                  <a:srgbClr val="2822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EDITABLE TEMPLATE</a:t>
            </a:r>
            <a:endParaRPr lang="en-US" sz="680" dirty="0"/>
          </a:p>
        </p:txBody>
      </p:sp>
      <p:sp>
        <p:nvSpPr>
          <p:cNvPr id="12" name="Text 10"/>
          <p:cNvSpPr/>
          <p:nvPr/>
        </p:nvSpPr>
        <p:spPr>
          <a:xfrm>
            <a:off x="11137392" y="6473952"/>
            <a:ext cx="43891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2822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06</a:t>
            </a:r>
            <a:endParaRPr lang="en-US" sz="7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9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530352"/>
            <a:ext cx="34747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10" kern="0" dirty="0">
                <a:solidFill>
                  <a:srgbClr val="E85D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STEP</a:t>
            </a:r>
            <a:endParaRPr lang="en-US" sz="800" dirty="0"/>
          </a:p>
        </p:txBody>
      </p:sp>
      <p:sp>
        <p:nvSpPr>
          <p:cNvPr id="3" name="Shape 1"/>
          <p:cNvSpPr/>
          <p:nvPr/>
        </p:nvSpPr>
        <p:spPr>
          <a:xfrm>
            <a:off x="658368" y="896112"/>
            <a:ext cx="10881360" cy="0"/>
          </a:xfrm>
          <a:prstGeom prst="line">
            <a:avLst/>
          </a:prstGeom>
          <a:noFill/>
          <a:ln w="8890">
            <a:solidFill>
              <a:srgbClr val="DDD0C6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8368" y="1234440"/>
            <a:ext cx="61264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900" b="1" dirty="0">
                <a:solidFill>
                  <a:srgbClr val="28221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Begin with one valuable problem</a:t>
            </a:r>
            <a:endParaRPr lang="en-US" sz="2900" dirty="0"/>
          </a:p>
        </p:txBody>
      </p:sp>
      <p:sp>
        <p:nvSpPr>
          <p:cNvPr id="5" name="Text 3"/>
          <p:cNvSpPr/>
          <p:nvPr/>
        </p:nvSpPr>
        <p:spPr>
          <a:xfrm>
            <a:off x="685800" y="2624328"/>
            <a:ext cx="53949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675C5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End with a low-friction action, a named contact, and a clear expectation.</a:t>
            </a:r>
            <a:endParaRPr lang="en-US" sz="1350" dirty="0"/>
          </a:p>
        </p:txBody>
      </p:sp>
      <p:sp>
        <p:nvSpPr>
          <p:cNvPr id="6" name="Shape 4"/>
          <p:cNvSpPr/>
          <p:nvPr/>
        </p:nvSpPr>
        <p:spPr>
          <a:xfrm>
            <a:off x="685800" y="3977640"/>
            <a:ext cx="3154680" cy="1417320"/>
          </a:xfrm>
          <a:prstGeom prst="roundRect">
            <a:avLst>
              <a:gd name="adj" fmla="val 3871"/>
            </a:avLst>
          </a:prstGeom>
          <a:solidFill>
            <a:srgbClr val="FFFFF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60120" y="427939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E85D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01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1600200" y="4297680"/>
            <a:ext cx="1645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b="1" spc="120" kern="0" dirty="0">
                <a:solidFill>
                  <a:srgbClr val="2822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CONTEXT</a:t>
            </a:r>
            <a:endParaRPr lang="en-US" sz="900" dirty="0"/>
          </a:p>
        </p:txBody>
      </p:sp>
      <p:sp>
        <p:nvSpPr>
          <p:cNvPr id="9" name="Shape 7"/>
          <p:cNvSpPr/>
          <p:nvPr/>
        </p:nvSpPr>
        <p:spPr>
          <a:xfrm>
            <a:off x="1600200" y="4800600"/>
            <a:ext cx="1554480" cy="0"/>
          </a:xfrm>
          <a:prstGeom prst="line">
            <a:avLst/>
          </a:prstGeom>
          <a:noFill/>
          <a:ln w="25400">
            <a:solidFill>
              <a:srgbClr val="D6C8BE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297680" y="3977640"/>
            <a:ext cx="3154680" cy="1417320"/>
          </a:xfrm>
          <a:prstGeom prst="roundRect">
            <a:avLst>
              <a:gd name="adj" fmla="val 3871"/>
            </a:avLst>
          </a:prstGeom>
          <a:solidFill>
            <a:srgbClr val="F8E8D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572000" y="427939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E85D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5212080" y="4297680"/>
            <a:ext cx="1645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b="1" spc="120" kern="0" dirty="0">
                <a:solidFill>
                  <a:srgbClr val="2822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CRAFT</a:t>
            </a:r>
            <a:endParaRPr lang="en-US" sz="900" dirty="0"/>
          </a:p>
        </p:txBody>
      </p:sp>
      <p:sp>
        <p:nvSpPr>
          <p:cNvPr id="13" name="Shape 11"/>
          <p:cNvSpPr/>
          <p:nvPr/>
        </p:nvSpPr>
        <p:spPr>
          <a:xfrm>
            <a:off x="5212080" y="4800600"/>
            <a:ext cx="1554480" cy="0"/>
          </a:xfrm>
          <a:prstGeom prst="line">
            <a:avLst/>
          </a:prstGeom>
          <a:noFill/>
          <a:ln w="25400">
            <a:solidFill>
              <a:srgbClr val="E85D3F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7909560" y="3977640"/>
            <a:ext cx="3154680" cy="1417320"/>
          </a:xfrm>
          <a:prstGeom prst="roundRect">
            <a:avLst>
              <a:gd name="adj" fmla="val 3871"/>
            </a:avLst>
          </a:prstGeom>
          <a:solidFill>
            <a:srgbClr val="FFFFF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183880" y="427939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E85D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8823960" y="4297680"/>
            <a:ext cx="1645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b="1" spc="120" kern="0" dirty="0">
                <a:solidFill>
                  <a:srgbClr val="2822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RESULT</a:t>
            </a:r>
            <a:endParaRPr lang="en-US" sz="900" dirty="0"/>
          </a:p>
        </p:txBody>
      </p:sp>
      <p:sp>
        <p:nvSpPr>
          <p:cNvPr id="17" name="Shape 15"/>
          <p:cNvSpPr/>
          <p:nvPr/>
        </p:nvSpPr>
        <p:spPr>
          <a:xfrm>
            <a:off x="8823960" y="4800600"/>
            <a:ext cx="1554480" cy="0"/>
          </a:xfrm>
          <a:prstGeom prst="line">
            <a:avLst/>
          </a:prstGeom>
          <a:noFill/>
          <a:ln w="25400">
            <a:solidFill>
              <a:srgbClr val="D6C8BE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759952" y="1828800"/>
            <a:ext cx="22860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3100" b="1" dirty="0">
                <a:solidFill>
                  <a:srgbClr val="E85D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30 min</a:t>
            </a:r>
            <a:endParaRPr lang="en-US" sz="3100" dirty="0"/>
          </a:p>
        </p:txBody>
      </p:sp>
      <p:sp>
        <p:nvSpPr>
          <p:cNvPr id="19" name="Text 17"/>
          <p:cNvSpPr/>
          <p:nvPr/>
        </p:nvSpPr>
        <p:spPr>
          <a:xfrm>
            <a:off x="8366760" y="2633472"/>
            <a:ext cx="2651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900" dirty="0">
                <a:solidFill>
                  <a:srgbClr val="675C5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working session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566928" y="6510528"/>
            <a:ext cx="24688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80" b="1" spc="140" kern="0" dirty="0">
                <a:solidFill>
                  <a:srgbClr val="2822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EDITABLE TEMPLATE</a:t>
            </a:r>
            <a:endParaRPr lang="en-US" sz="680" dirty="0"/>
          </a:p>
        </p:txBody>
      </p:sp>
      <p:sp>
        <p:nvSpPr>
          <p:cNvPr id="21" name="Text 19"/>
          <p:cNvSpPr/>
          <p:nvPr/>
        </p:nvSpPr>
        <p:spPr>
          <a:xfrm>
            <a:off x="11137392" y="6473952"/>
            <a:ext cx="43891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2822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07</a:t>
            </a:r>
            <a:endParaRPr lang="en-US" sz="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FreeAIPPT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Company Profile</dc:title>
  <dc:subject>Free editable PowerPoint template</dc:subject>
  <dc:creator>FreeAIPPT</dc:creator>
  <cp:lastModifiedBy>FreeAIPPT</cp:lastModifiedBy>
  <cp:revision>1</cp:revision>
  <dcterms:created xsi:type="dcterms:W3CDTF">2026-09-07T11:54:40Z</dcterms:created>
  <dcterms:modified xsi:type="dcterms:W3CDTF">2026-09-07T11:54:40Z</dcterms:modified>
</cp:coreProperties>
</file>