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731520"/>
            <a:ext cx="5760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PROJECT PROPOSAL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1353312"/>
            <a:ext cx="56692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2634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Make the next digital task possible for more people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640080" y="3822192"/>
            <a:ext cx="5440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community project proposal for piloting supported digital access, defining participant needs, delivery responsibilities, cost and evaluation.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640080" y="5532120"/>
            <a:ext cx="5715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INDEPENDENT DESIGN · EIGHT EDITABLE SLIDES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6903720" y="1234440"/>
            <a:ext cx="1524000" cy="3703320"/>
          </a:xfrm>
          <a:prstGeom prst="rect">
            <a:avLst/>
          </a:prstGeom>
          <a:solidFill>
            <a:srgbClr val="E4E9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903720" y="1234440"/>
            <a:ext cx="0" cy="3703320"/>
          </a:xfrm>
          <a:prstGeom prst="line">
            <a:avLst/>
          </a:prstGeom>
          <a:noFill/>
          <a:ln w="25400">
            <a:solidFill>
              <a:srgbClr val="536C9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068312" y="2331720"/>
            <a:ext cx="119481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8427720" y="1737360"/>
            <a:ext cx="1524000" cy="3703320"/>
          </a:xfrm>
          <a:prstGeom prst="rect">
            <a:avLst/>
          </a:prstGeom>
          <a:solidFill>
            <a:srgbClr val="EED8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427720" y="1737360"/>
            <a:ext cx="0" cy="3703320"/>
          </a:xfrm>
          <a:prstGeom prst="line">
            <a:avLst/>
          </a:prstGeom>
          <a:noFill/>
          <a:ln w="25400">
            <a:solidFill>
              <a:srgbClr val="536C9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92312" y="2834640"/>
            <a:ext cx="119481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HELP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9951720" y="1234440"/>
            <a:ext cx="1524000" cy="3703320"/>
          </a:xfrm>
          <a:prstGeom prst="rect">
            <a:avLst/>
          </a:prstGeom>
          <a:solidFill>
            <a:srgbClr val="E0E9D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951720" y="1234440"/>
            <a:ext cx="0" cy="3703320"/>
          </a:xfrm>
          <a:prstGeom prst="line">
            <a:avLst/>
          </a:prstGeom>
          <a:noFill/>
          <a:ln w="25400">
            <a:solidFill>
              <a:srgbClr val="536C9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116312" y="2331720"/>
            <a:ext cx="119481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LEARN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26344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17" name="Text 15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18" name="Text 16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08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· NEED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886968"/>
            <a:ext cx="8229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634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Access includes confidence, support and a useful task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40080" y="198424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the local problem with consent-based evidence.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9418320" y="640080"/>
            <a:ext cx="2103120" cy="594360"/>
          </a:xfrm>
          <a:prstGeom prst="rect">
            <a:avLst/>
          </a:prstGeom>
          <a:solidFill>
            <a:srgbClr val="2634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537192" y="749808"/>
            <a:ext cx="186537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 interviews*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40080" y="2788920"/>
            <a:ext cx="3657600" cy="2514600"/>
          </a:xfrm>
          <a:prstGeom prst="rect">
            <a:avLst/>
          </a:prstGeom>
          <a:solidFill>
            <a:srgbClr val="E4E9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2788920"/>
            <a:ext cx="0" cy="2514600"/>
          </a:xfrm>
          <a:prstGeom prst="line">
            <a:avLst/>
          </a:prstGeom>
          <a:noFill/>
          <a:ln w="25400">
            <a:solidFill>
              <a:srgbClr val="536C9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3246120"/>
            <a:ext cx="3063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Task</a:t>
            </a:r>
            <a:endParaRPr lang="en-US" sz="2300" dirty="0"/>
          </a:p>
        </p:txBody>
      </p:sp>
      <p:sp>
        <p:nvSpPr>
          <p:cNvPr id="10" name="Text 8"/>
          <p:cNvSpPr/>
          <p:nvPr/>
        </p:nvSpPr>
        <p:spPr>
          <a:xfrm>
            <a:off x="914400" y="3739896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a practical digital activity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297680" y="3108960"/>
            <a:ext cx="3657600" cy="2514600"/>
          </a:xfrm>
          <a:prstGeom prst="rect">
            <a:avLst/>
          </a:prstGeom>
          <a:solidFill>
            <a:srgbClr val="EED8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297680" y="3108960"/>
            <a:ext cx="0" cy="2514600"/>
          </a:xfrm>
          <a:prstGeom prst="line">
            <a:avLst/>
          </a:prstGeom>
          <a:noFill/>
          <a:ln w="25400">
            <a:solidFill>
              <a:srgbClr val="536C9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0" y="3566160"/>
            <a:ext cx="3063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Barrier</a:t>
            </a:r>
            <a:endParaRPr lang="en-US" sz="2300" dirty="0"/>
          </a:p>
        </p:txBody>
      </p:sp>
      <p:sp>
        <p:nvSpPr>
          <p:cNvPr id="14" name="Text 12"/>
          <p:cNvSpPr/>
          <p:nvPr/>
        </p:nvSpPr>
        <p:spPr>
          <a:xfrm>
            <a:off x="4572000" y="4059936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Distinguish device and skills needs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7955280" y="2788920"/>
            <a:ext cx="3657600" cy="2514600"/>
          </a:xfrm>
          <a:prstGeom prst="rect">
            <a:avLst/>
          </a:prstGeom>
          <a:solidFill>
            <a:srgbClr val="E0E9D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955280" y="2788920"/>
            <a:ext cx="0" cy="2514600"/>
          </a:xfrm>
          <a:prstGeom prst="line">
            <a:avLst/>
          </a:prstGeom>
          <a:noFill/>
          <a:ln w="25400">
            <a:solidFill>
              <a:srgbClr val="536C9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29600" y="3246120"/>
            <a:ext cx="3063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Voice</a:t>
            </a:r>
            <a:endParaRPr lang="en-US" sz="2300" dirty="0"/>
          </a:p>
        </p:txBody>
      </p:sp>
      <p:sp>
        <p:nvSpPr>
          <p:cNvPr id="18" name="Text 16"/>
          <p:cNvSpPr/>
          <p:nvPr/>
        </p:nvSpPr>
        <p:spPr>
          <a:xfrm>
            <a:off x="8229600" y="3739896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Include participants in problem framing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26344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08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· SCOPE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886968"/>
            <a:ext cx="8229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634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small supported session is the starting point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40080" y="198424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deliverables and exclusions explicit.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9418320" y="640080"/>
            <a:ext cx="2103120" cy="594360"/>
          </a:xfrm>
          <a:prstGeom prst="rect">
            <a:avLst/>
          </a:prstGeom>
          <a:solidFill>
            <a:srgbClr val="2634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537192" y="749808"/>
            <a:ext cx="186537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services*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40080" y="2788920"/>
            <a:ext cx="3657600" cy="2514600"/>
          </a:xfrm>
          <a:prstGeom prst="rect">
            <a:avLst/>
          </a:prstGeom>
          <a:solidFill>
            <a:srgbClr val="E4E9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2788920"/>
            <a:ext cx="0" cy="2514600"/>
          </a:xfrm>
          <a:prstGeom prst="line">
            <a:avLst/>
          </a:prstGeom>
          <a:noFill/>
          <a:ln w="25400">
            <a:solidFill>
              <a:srgbClr val="536C9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3246120"/>
            <a:ext cx="3063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Access</a:t>
            </a:r>
            <a:endParaRPr lang="en-US" sz="2300" dirty="0"/>
          </a:p>
        </p:txBody>
      </p:sp>
      <p:sp>
        <p:nvSpPr>
          <p:cNvPr id="10" name="Text 8"/>
          <p:cNvSpPr/>
          <p:nvPr/>
        </p:nvSpPr>
        <p:spPr>
          <a:xfrm>
            <a:off x="914400" y="3739896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Provide a supervised device session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297680" y="3108960"/>
            <a:ext cx="3657600" cy="2514600"/>
          </a:xfrm>
          <a:prstGeom prst="rect">
            <a:avLst/>
          </a:prstGeom>
          <a:solidFill>
            <a:srgbClr val="EED8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297680" y="3108960"/>
            <a:ext cx="0" cy="2514600"/>
          </a:xfrm>
          <a:prstGeom prst="line">
            <a:avLst/>
          </a:prstGeom>
          <a:noFill/>
          <a:ln w="25400">
            <a:solidFill>
              <a:srgbClr val="536C9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0" y="3566160"/>
            <a:ext cx="3063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</a:t>
            </a:r>
            <a:endParaRPr lang="en-US" sz="2300" dirty="0"/>
          </a:p>
        </p:txBody>
      </p:sp>
      <p:sp>
        <p:nvSpPr>
          <p:cNvPr id="14" name="Text 12"/>
          <p:cNvSpPr/>
          <p:nvPr/>
        </p:nvSpPr>
        <p:spPr>
          <a:xfrm>
            <a:off x="4572000" y="4059936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Offer task-based guidance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7955280" y="2788920"/>
            <a:ext cx="3657600" cy="2514600"/>
          </a:xfrm>
          <a:prstGeom prst="rect">
            <a:avLst/>
          </a:prstGeom>
          <a:solidFill>
            <a:srgbClr val="E0E9D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955280" y="2788920"/>
            <a:ext cx="0" cy="2514600"/>
          </a:xfrm>
          <a:prstGeom prst="line">
            <a:avLst/>
          </a:prstGeom>
          <a:noFill/>
          <a:ln w="25400">
            <a:solidFill>
              <a:srgbClr val="536C9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29600" y="3246120"/>
            <a:ext cx="3063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Boundary</a:t>
            </a:r>
            <a:endParaRPr lang="en-US" sz="2300" dirty="0"/>
          </a:p>
        </p:txBody>
      </p:sp>
      <p:sp>
        <p:nvSpPr>
          <p:cNvPr id="18" name="Text 16"/>
          <p:cNvSpPr/>
          <p:nvPr/>
        </p:nvSpPr>
        <p:spPr>
          <a:xfrm>
            <a:off x="8229600" y="3739896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Exclude sensitive account handling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26344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08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· EVIDENCE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886968"/>
            <a:ext cx="8229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634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Judge the pilot by useful task completion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40080" y="198424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what can be measured without intrusive tracking.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9418320" y="640080"/>
            <a:ext cx="2103120" cy="594360"/>
          </a:xfrm>
          <a:prstGeom prst="rect">
            <a:avLst/>
          </a:prstGeom>
          <a:solidFill>
            <a:srgbClr val="2634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537192" y="749808"/>
            <a:ext cx="186537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 participants*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40080" y="2788920"/>
            <a:ext cx="3657600" cy="2514600"/>
          </a:xfrm>
          <a:prstGeom prst="rect">
            <a:avLst/>
          </a:prstGeom>
          <a:solidFill>
            <a:srgbClr val="E4E9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2788920"/>
            <a:ext cx="0" cy="2514600"/>
          </a:xfrm>
          <a:prstGeom prst="line">
            <a:avLst/>
          </a:prstGeom>
          <a:noFill/>
          <a:ln w="25400">
            <a:solidFill>
              <a:srgbClr val="536C9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3246120"/>
            <a:ext cx="3063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Baseline</a:t>
            </a:r>
            <a:endParaRPr lang="en-US" sz="2300" dirty="0"/>
          </a:p>
        </p:txBody>
      </p:sp>
      <p:sp>
        <p:nvSpPr>
          <p:cNvPr id="10" name="Text 8"/>
          <p:cNvSpPr/>
          <p:nvPr/>
        </p:nvSpPr>
        <p:spPr>
          <a:xfrm>
            <a:off x="914400" y="3739896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 about the starting task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297680" y="3108960"/>
            <a:ext cx="3657600" cy="2514600"/>
          </a:xfrm>
          <a:prstGeom prst="rect">
            <a:avLst/>
          </a:prstGeom>
          <a:solidFill>
            <a:srgbClr val="EED8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297680" y="3108960"/>
            <a:ext cx="0" cy="2514600"/>
          </a:xfrm>
          <a:prstGeom prst="line">
            <a:avLst/>
          </a:prstGeom>
          <a:noFill/>
          <a:ln w="25400">
            <a:solidFill>
              <a:srgbClr val="536C9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0" y="3566160"/>
            <a:ext cx="3063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Outcome</a:t>
            </a:r>
            <a:endParaRPr lang="en-US" sz="2300" dirty="0"/>
          </a:p>
        </p:txBody>
      </p:sp>
      <p:sp>
        <p:nvSpPr>
          <p:cNvPr id="14" name="Text 12"/>
          <p:cNvSpPr/>
          <p:nvPr/>
        </p:nvSpPr>
        <p:spPr>
          <a:xfrm>
            <a:off x="4572000" y="4059936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 self-reported completion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7955280" y="2788920"/>
            <a:ext cx="3657600" cy="2514600"/>
          </a:xfrm>
          <a:prstGeom prst="rect">
            <a:avLst/>
          </a:prstGeom>
          <a:solidFill>
            <a:srgbClr val="E0E9D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955280" y="2788920"/>
            <a:ext cx="0" cy="2514600"/>
          </a:xfrm>
          <a:prstGeom prst="line">
            <a:avLst/>
          </a:prstGeom>
          <a:noFill/>
          <a:ln w="25400">
            <a:solidFill>
              <a:srgbClr val="536C9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29600" y="3246120"/>
            <a:ext cx="3063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Limit</a:t>
            </a:r>
            <a:endParaRPr lang="en-US" sz="2300" dirty="0"/>
          </a:p>
        </p:txBody>
      </p:sp>
      <p:sp>
        <p:nvSpPr>
          <p:cNvPr id="18" name="Text 16"/>
          <p:cNvSpPr/>
          <p:nvPr/>
        </p:nvSpPr>
        <p:spPr>
          <a:xfrm>
            <a:off x="8229600" y="3739896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who the pilot does not reach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26344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08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· DELIVERY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886968"/>
            <a:ext cx="8229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634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Build the session around trusted local support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40080" y="198424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Agree roles and escalation before opening bookings.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9418320" y="640080"/>
            <a:ext cx="2103120" cy="594360"/>
          </a:xfrm>
          <a:prstGeom prst="rect">
            <a:avLst/>
          </a:prstGeom>
          <a:solidFill>
            <a:srgbClr val="2634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537192" y="749808"/>
            <a:ext cx="186537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roles*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40080" y="2788920"/>
            <a:ext cx="3657600" cy="2514600"/>
          </a:xfrm>
          <a:prstGeom prst="rect">
            <a:avLst/>
          </a:prstGeom>
          <a:solidFill>
            <a:srgbClr val="E4E9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2788920"/>
            <a:ext cx="0" cy="2514600"/>
          </a:xfrm>
          <a:prstGeom prst="line">
            <a:avLst/>
          </a:prstGeom>
          <a:noFill/>
          <a:ln w="25400">
            <a:solidFill>
              <a:srgbClr val="536C9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3246120"/>
            <a:ext cx="3063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Host</a:t>
            </a:r>
            <a:endParaRPr lang="en-US" sz="2300" dirty="0"/>
          </a:p>
        </p:txBody>
      </p:sp>
      <p:sp>
        <p:nvSpPr>
          <p:cNvPr id="10" name="Text 8"/>
          <p:cNvSpPr/>
          <p:nvPr/>
        </p:nvSpPr>
        <p:spPr>
          <a:xfrm>
            <a:off x="914400" y="3739896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Confirm venue and accessibility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297680" y="3108960"/>
            <a:ext cx="3657600" cy="2514600"/>
          </a:xfrm>
          <a:prstGeom prst="rect">
            <a:avLst/>
          </a:prstGeom>
          <a:solidFill>
            <a:srgbClr val="EED8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297680" y="3108960"/>
            <a:ext cx="0" cy="2514600"/>
          </a:xfrm>
          <a:prstGeom prst="line">
            <a:avLst/>
          </a:prstGeom>
          <a:noFill/>
          <a:ln w="25400">
            <a:solidFill>
              <a:srgbClr val="536C9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0" y="3566160"/>
            <a:ext cx="3063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Guide</a:t>
            </a:r>
            <a:endParaRPr lang="en-US" sz="2300" dirty="0"/>
          </a:p>
        </p:txBody>
      </p:sp>
      <p:sp>
        <p:nvSpPr>
          <p:cNvPr id="14" name="Text 12"/>
          <p:cNvSpPr/>
          <p:nvPr/>
        </p:nvSpPr>
        <p:spPr>
          <a:xfrm>
            <a:off x="4572000" y="4059936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 participants within scope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7955280" y="2788920"/>
            <a:ext cx="3657600" cy="2514600"/>
          </a:xfrm>
          <a:prstGeom prst="rect">
            <a:avLst/>
          </a:prstGeom>
          <a:solidFill>
            <a:srgbClr val="E0E9D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955280" y="2788920"/>
            <a:ext cx="0" cy="2514600"/>
          </a:xfrm>
          <a:prstGeom prst="line">
            <a:avLst/>
          </a:prstGeom>
          <a:noFill/>
          <a:ln w="25400">
            <a:solidFill>
              <a:srgbClr val="536C9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29600" y="3246120"/>
            <a:ext cx="3063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Lead</a:t>
            </a:r>
            <a:endParaRPr lang="en-US" sz="2300" dirty="0"/>
          </a:p>
        </p:txBody>
      </p:sp>
      <p:sp>
        <p:nvSpPr>
          <p:cNvPr id="18" name="Text 16"/>
          <p:cNvSpPr/>
          <p:nvPr/>
        </p:nvSpPr>
        <p:spPr>
          <a:xfrm>
            <a:off x="8229600" y="3739896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Handle exceptions and feedback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26344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08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A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· PLAN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886968"/>
            <a:ext cx="8229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634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Prepare, pilot and review before extending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40080" y="198424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Assign a named owner to each handover.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9418320" y="640080"/>
            <a:ext cx="2103120" cy="594360"/>
          </a:xfrm>
          <a:prstGeom prst="rect">
            <a:avLst/>
          </a:prstGeom>
          <a:solidFill>
            <a:srgbClr val="2634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537192" y="749808"/>
            <a:ext cx="186537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weeks*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40080" y="2788920"/>
            <a:ext cx="3657600" cy="2514600"/>
          </a:xfrm>
          <a:prstGeom prst="rect">
            <a:avLst/>
          </a:prstGeom>
          <a:solidFill>
            <a:srgbClr val="E4E9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2788920"/>
            <a:ext cx="0" cy="2514600"/>
          </a:xfrm>
          <a:prstGeom prst="line">
            <a:avLst/>
          </a:prstGeom>
          <a:noFill/>
          <a:ln w="25400">
            <a:solidFill>
              <a:srgbClr val="536C9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3246120"/>
            <a:ext cx="3063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</a:t>
            </a:r>
            <a:endParaRPr lang="en-US" sz="2300" dirty="0"/>
          </a:p>
        </p:txBody>
      </p:sp>
      <p:sp>
        <p:nvSpPr>
          <p:cNvPr id="10" name="Text 8"/>
          <p:cNvSpPr/>
          <p:nvPr/>
        </p:nvSpPr>
        <p:spPr>
          <a:xfrm>
            <a:off x="914400" y="3739896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Recruit hosts and test the session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297680" y="3108960"/>
            <a:ext cx="3657600" cy="2514600"/>
          </a:xfrm>
          <a:prstGeom prst="rect">
            <a:avLst/>
          </a:prstGeom>
          <a:solidFill>
            <a:srgbClr val="EED8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297680" y="3108960"/>
            <a:ext cx="0" cy="2514600"/>
          </a:xfrm>
          <a:prstGeom prst="line">
            <a:avLst/>
          </a:prstGeom>
          <a:noFill/>
          <a:ln w="25400">
            <a:solidFill>
              <a:srgbClr val="536C9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0" y="3566160"/>
            <a:ext cx="3063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Pilot</a:t>
            </a:r>
            <a:endParaRPr lang="en-US" sz="2300" dirty="0"/>
          </a:p>
        </p:txBody>
      </p:sp>
      <p:sp>
        <p:nvSpPr>
          <p:cNvPr id="14" name="Text 12"/>
          <p:cNvSpPr/>
          <p:nvPr/>
        </p:nvSpPr>
        <p:spPr>
          <a:xfrm>
            <a:off x="4572000" y="4059936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Run a capped set of bookings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7955280" y="2788920"/>
            <a:ext cx="3657600" cy="2514600"/>
          </a:xfrm>
          <a:prstGeom prst="rect">
            <a:avLst/>
          </a:prstGeom>
          <a:solidFill>
            <a:srgbClr val="E0E9D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955280" y="2788920"/>
            <a:ext cx="0" cy="2514600"/>
          </a:xfrm>
          <a:prstGeom prst="line">
            <a:avLst/>
          </a:prstGeom>
          <a:noFill/>
          <a:ln w="25400">
            <a:solidFill>
              <a:srgbClr val="536C9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29600" y="3246120"/>
            <a:ext cx="3063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</a:t>
            </a:r>
            <a:endParaRPr lang="en-US" sz="2300" dirty="0"/>
          </a:p>
        </p:txBody>
      </p:sp>
      <p:sp>
        <p:nvSpPr>
          <p:cNvPr id="18" name="Text 16"/>
          <p:cNvSpPr/>
          <p:nvPr/>
        </p:nvSpPr>
        <p:spPr>
          <a:xfrm>
            <a:off x="8229600" y="3739896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Share participant-led findings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26344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08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A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· SAFEGUARDS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886968"/>
            <a:ext cx="8229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634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Trust depends on boundaries during support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40080" y="198424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Document privacy, accessibility and staffing constraints.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9418320" y="640080"/>
            <a:ext cx="2103120" cy="594360"/>
          </a:xfrm>
          <a:prstGeom prst="rect">
            <a:avLst/>
          </a:prstGeom>
          <a:solidFill>
            <a:srgbClr val="2634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537192" y="749808"/>
            <a:ext cx="186537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controls*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40080" y="2788920"/>
            <a:ext cx="3657600" cy="2514600"/>
          </a:xfrm>
          <a:prstGeom prst="rect">
            <a:avLst/>
          </a:prstGeom>
          <a:solidFill>
            <a:srgbClr val="E4E9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2788920"/>
            <a:ext cx="0" cy="2514600"/>
          </a:xfrm>
          <a:prstGeom prst="line">
            <a:avLst/>
          </a:prstGeom>
          <a:noFill/>
          <a:ln w="25400">
            <a:solidFill>
              <a:srgbClr val="536C9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3246120"/>
            <a:ext cx="3063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Privacy</a:t>
            </a:r>
            <a:endParaRPr lang="en-US" sz="2300" dirty="0"/>
          </a:p>
        </p:txBody>
      </p:sp>
      <p:sp>
        <p:nvSpPr>
          <p:cNvPr id="10" name="Text 8"/>
          <p:cNvSpPr/>
          <p:nvPr/>
        </p:nvSpPr>
        <p:spPr>
          <a:xfrm>
            <a:off x="914400" y="3739896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Let participants control their data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297680" y="3108960"/>
            <a:ext cx="3657600" cy="2514600"/>
          </a:xfrm>
          <a:prstGeom prst="rect">
            <a:avLst/>
          </a:prstGeom>
          <a:solidFill>
            <a:srgbClr val="EED8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297680" y="3108960"/>
            <a:ext cx="0" cy="2514600"/>
          </a:xfrm>
          <a:prstGeom prst="line">
            <a:avLst/>
          </a:prstGeom>
          <a:noFill/>
          <a:ln w="25400">
            <a:solidFill>
              <a:srgbClr val="536C9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0" y="3566160"/>
            <a:ext cx="3063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Access</a:t>
            </a:r>
            <a:endParaRPr lang="en-US" sz="2300" dirty="0"/>
          </a:p>
        </p:txBody>
      </p:sp>
      <p:sp>
        <p:nvSpPr>
          <p:cNvPr id="14" name="Text 12"/>
          <p:cNvSpPr/>
          <p:nvPr/>
        </p:nvSpPr>
        <p:spPr>
          <a:xfrm>
            <a:off x="4572000" y="4059936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Offer alternative ways to participate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7955280" y="2788920"/>
            <a:ext cx="3657600" cy="2514600"/>
          </a:xfrm>
          <a:prstGeom prst="rect">
            <a:avLst/>
          </a:prstGeom>
          <a:solidFill>
            <a:srgbClr val="E0E9D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955280" y="2788920"/>
            <a:ext cx="0" cy="2514600"/>
          </a:xfrm>
          <a:prstGeom prst="line">
            <a:avLst/>
          </a:prstGeom>
          <a:noFill/>
          <a:ln w="25400">
            <a:solidFill>
              <a:srgbClr val="536C9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29600" y="3246120"/>
            <a:ext cx="3063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Continuity</a:t>
            </a:r>
            <a:endParaRPr lang="en-US" sz="2300" dirty="0"/>
          </a:p>
        </p:txBody>
      </p:sp>
      <p:sp>
        <p:nvSpPr>
          <p:cNvPr id="18" name="Text 16"/>
          <p:cNvSpPr/>
          <p:nvPr/>
        </p:nvSpPr>
        <p:spPr>
          <a:xfrm>
            <a:off x="8229600" y="3739896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 for absent volunteers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26344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08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A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· APPROVAL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886968"/>
            <a:ext cx="8229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634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Approve a pilot with a review condition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40080" y="198424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with a clear ask and accountable sponsor.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9418320" y="640080"/>
            <a:ext cx="2103120" cy="594360"/>
          </a:xfrm>
          <a:prstGeom prst="rect">
            <a:avLst/>
          </a:prstGeom>
          <a:solidFill>
            <a:srgbClr val="2634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537192" y="749808"/>
            <a:ext cx="186537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$7K budget*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40080" y="2788920"/>
            <a:ext cx="3657600" cy="2514600"/>
          </a:xfrm>
          <a:prstGeom prst="rect">
            <a:avLst/>
          </a:prstGeom>
          <a:solidFill>
            <a:srgbClr val="E4E9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2788920"/>
            <a:ext cx="0" cy="2514600"/>
          </a:xfrm>
          <a:prstGeom prst="line">
            <a:avLst/>
          </a:prstGeom>
          <a:noFill/>
          <a:ln w="25400">
            <a:solidFill>
              <a:srgbClr val="536C9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3246120"/>
            <a:ext cx="3063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Request</a:t>
            </a:r>
            <a:endParaRPr lang="en-US" sz="2300" dirty="0"/>
          </a:p>
        </p:txBody>
      </p:sp>
      <p:sp>
        <p:nvSpPr>
          <p:cNvPr id="10" name="Text 8"/>
          <p:cNvSpPr/>
          <p:nvPr/>
        </p:nvSpPr>
        <p:spPr>
          <a:xfrm>
            <a:off x="914400" y="3739896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Fund venue, devices and coordination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297680" y="3108960"/>
            <a:ext cx="3657600" cy="2514600"/>
          </a:xfrm>
          <a:prstGeom prst="rect">
            <a:avLst/>
          </a:prstGeom>
          <a:solidFill>
            <a:srgbClr val="EED8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297680" y="3108960"/>
            <a:ext cx="0" cy="2514600"/>
          </a:xfrm>
          <a:prstGeom prst="line">
            <a:avLst/>
          </a:prstGeom>
          <a:noFill/>
          <a:ln w="25400">
            <a:solidFill>
              <a:srgbClr val="536C9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0" y="3566160"/>
            <a:ext cx="3063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</a:t>
            </a:r>
            <a:endParaRPr lang="en-US" sz="2300" dirty="0"/>
          </a:p>
        </p:txBody>
      </p:sp>
      <p:sp>
        <p:nvSpPr>
          <p:cNvPr id="14" name="Text 12"/>
          <p:cNvSpPr/>
          <p:nvPr/>
        </p:nvSpPr>
        <p:spPr>
          <a:xfrm>
            <a:off x="4572000" y="4059936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participant experience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7955280" y="2788920"/>
            <a:ext cx="3657600" cy="2514600"/>
          </a:xfrm>
          <a:prstGeom prst="rect">
            <a:avLst/>
          </a:prstGeom>
          <a:solidFill>
            <a:srgbClr val="E0E9D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955280" y="2788920"/>
            <a:ext cx="0" cy="2514600"/>
          </a:xfrm>
          <a:prstGeom prst="line">
            <a:avLst/>
          </a:prstGeom>
          <a:noFill/>
          <a:ln w="25400">
            <a:solidFill>
              <a:srgbClr val="536C9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29600" y="3246120"/>
            <a:ext cx="3063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2300" dirty="0"/>
          </a:p>
        </p:txBody>
      </p:sp>
      <p:sp>
        <p:nvSpPr>
          <p:cNvPr id="18" name="Text 16"/>
          <p:cNvSpPr/>
          <p:nvPr/>
        </p:nvSpPr>
        <p:spPr>
          <a:xfrm>
            <a:off x="8229600" y="3739896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extend, revise or stop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26344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6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 / 08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 Community Digital Access Proposal PowerPoint Template</dc:title>
  <dc:subject>Original editable template. All sample figures are illustrative placeholders.</dc:subject>
  <dc:creator>FreeAIPPT</dc:creator>
  <cp:lastModifiedBy>FreeAIPPT</cp:lastModifiedBy>
  <cp:revision>1</cp:revision>
  <dcterms:created xsi:type="dcterms:W3CDTF">2026-10-19T21:37:43Z</dcterms:created>
  <dcterms:modified xsi:type="dcterms:W3CDTF">2026-10-19T21:37:43Z</dcterms:modified>
</cp:coreProperties>
</file>