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Clinical Decision Board Case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Evidence, uncertainty, decisions, response, and learning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1405128" cy="5010912"/>
          </a:xfrm>
          <a:prstGeom prst="roundRect">
            <a:avLst>
              <a:gd name="adj" fmla="val 3254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87184" y="1078992"/>
            <a:ext cx="11673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7242048" y="1536192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242048" y="2066544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42048" y="259689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242048" y="312724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37448" y="914400"/>
            <a:ext cx="1405128" cy="5010912"/>
          </a:xfrm>
          <a:prstGeom prst="roundRect">
            <a:avLst>
              <a:gd name="adj" fmla="val 3254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65464" y="1078992"/>
            <a:ext cx="11673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8720328" y="153619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20328" y="2066544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720328" y="259689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20328" y="312724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15728" y="914400"/>
            <a:ext cx="1405128" cy="5010912"/>
          </a:xfrm>
          <a:prstGeom prst="roundRect">
            <a:avLst>
              <a:gd name="adj" fmla="val 3254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143744" y="1078992"/>
            <a:ext cx="11673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9" name="Shape 17"/>
          <p:cNvSpPr/>
          <p:nvPr/>
        </p:nvSpPr>
        <p:spPr>
          <a:xfrm>
            <a:off x="10198608" y="153619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98608" y="2066544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198608" y="2596896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198608" y="312724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CONCERN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99248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6" name="Shape 4"/>
          <p:cNvSpPr/>
          <p:nvPr/>
        </p:nvSpPr>
        <p:spPr>
          <a:xfrm>
            <a:off x="7754112" y="1865376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54112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54112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87968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015984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9070848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70848" y="2395728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70848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70848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04704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0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8" name="Shape 16"/>
          <p:cNvSpPr/>
          <p:nvPr/>
        </p:nvSpPr>
        <p:spPr>
          <a:xfrm>
            <a:off x="10387584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7584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387584" y="2926080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87584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Begin with the change that prompted evaluation</a:t>
            </a:r>
            <a:endParaRPr lang="en-US" sz="2750" dirty="0"/>
          </a:p>
        </p:txBody>
      </p:sp>
      <p:sp>
        <p:nvSpPr>
          <p:cNvPr id="23" name="Text 21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fictional onset, trajectory, severity, context, affected function, and meaningful negatives.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0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de-identified case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6665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3" name="Text 3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4" name="Text 3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HISTORY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6" name="Shape 4"/>
          <p:cNvSpPr/>
          <p:nvPr/>
        </p:nvSpPr>
        <p:spPr>
          <a:xfrm>
            <a:off x="868680" y="1865376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8680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02536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30552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2185416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185416" y="2395728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85416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85416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19272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47288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8" name="Shape 16"/>
          <p:cNvSpPr/>
          <p:nvPr/>
        </p:nvSpPr>
        <p:spPr>
          <a:xfrm>
            <a:off x="3502152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02152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02152" y="2926080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02152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Focus history on facts that change probability</a:t>
            </a:r>
            <a:endParaRPr lang="en-US" sz="2750" dirty="0"/>
          </a:p>
        </p:txBody>
      </p:sp>
      <p:sp>
        <p:nvSpPr>
          <p:cNvPr id="23" name="Text 21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 de-identified context, relevant history, exposures, medication, preferences, and red flags.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fields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fictional history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BB6B0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6665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3" name="Text 3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4" name="Text 3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FINDINGS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99248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6" name="Shape 4"/>
          <p:cNvSpPr/>
          <p:nvPr/>
        </p:nvSpPr>
        <p:spPr>
          <a:xfrm>
            <a:off x="7754112" y="1865376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54112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54112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87968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015984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9070848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70848" y="2395728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70848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70848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04704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0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8" name="Shape 16"/>
          <p:cNvSpPr/>
          <p:nvPr/>
        </p:nvSpPr>
        <p:spPr>
          <a:xfrm>
            <a:off x="10387584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7584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387584" y="2926080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87584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Separate observations from interpretations</a:t>
            </a:r>
            <a:endParaRPr lang="en-US" sz="2750" dirty="0"/>
          </a:p>
        </p:txBody>
      </p:sp>
      <p:sp>
        <p:nvSpPr>
          <p:cNvPr id="23" name="Text 21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placeholder examination, measurements, tests, missing information, reliability, and limitations.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findings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only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6665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BB6B0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3" name="Text 3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4" name="Text 3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DIFFERENTIAL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6" name="Shape 4"/>
          <p:cNvSpPr/>
          <p:nvPr/>
        </p:nvSpPr>
        <p:spPr>
          <a:xfrm>
            <a:off x="868680" y="1865376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8680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02536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30552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2185416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185416" y="2395728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85416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85416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19272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47288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8" name="Shape 16"/>
          <p:cNvSpPr/>
          <p:nvPr/>
        </p:nvSpPr>
        <p:spPr>
          <a:xfrm>
            <a:off x="3502152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02152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02152" y="2926080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02152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Compare explanations against the same evidence</a:t>
            </a:r>
            <a:endParaRPr lang="en-US" sz="2750" dirty="0"/>
          </a:p>
        </p:txBody>
      </p:sp>
      <p:sp>
        <p:nvSpPr>
          <p:cNvPr id="23" name="Text 21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an editable matrix for supporting, conflicting, absent, uncertain, and safety-critical evidence.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options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a diagnosis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6665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3" name="Text 3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4" name="Text 3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DECISION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99248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6" name="Shape 4"/>
          <p:cNvSpPr/>
          <p:nvPr/>
        </p:nvSpPr>
        <p:spPr>
          <a:xfrm>
            <a:off x="7754112" y="1865376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54112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54112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87968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015984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9070848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70848" y="2395728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70848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70848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04704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0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8" name="Shape 16"/>
          <p:cNvSpPr/>
          <p:nvPr/>
        </p:nvSpPr>
        <p:spPr>
          <a:xfrm>
            <a:off x="10387584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7584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387584" y="2926080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87584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the next step with uncertainty intact</a:t>
            </a:r>
            <a:endParaRPr lang="en-US" sz="2750" dirty="0"/>
          </a:p>
        </p:txBody>
      </p:sp>
      <p:sp>
        <p:nvSpPr>
          <p:cNvPr id="23" name="Text 21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options, anticipated benefit, risk, reversibility, patient preference, monitoring, and escalation.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paths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 decision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BB6B0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6665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3" name="Text 3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4" name="Text 3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RESPONSE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6" name="Shape 4"/>
          <p:cNvSpPr/>
          <p:nvPr/>
        </p:nvSpPr>
        <p:spPr>
          <a:xfrm>
            <a:off x="868680" y="1865376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8680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02536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30552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2185416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185416" y="2395728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85416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85416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19272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47288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8" name="Shape 16"/>
          <p:cNvSpPr/>
          <p:nvPr/>
        </p:nvSpPr>
        <p:spPr>
          <a:xfrm>
            <a:off x="3502152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02152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02152" y="2926080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02152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Observed change does not prove a single cause</a:t>
            </a:r>
            <a:endParaRPr lang="en-US" sz="2750" dirty="0"/>
          </a:p>
        </p:txBody>
      </p:sp>
      <p:sp>
        <p:nvSpPr>
          <p:cNvPr id="23" name="Text 21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fictional baseline and follow-up, adherence, context, variation, adverse signals, and uncertainty.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review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6665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BB6B0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3" name="Text 3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4" name="Text 3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LEARNING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E66658">
              <a:alpha val="12000"/>
            </a:srgbClr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99248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</a:t>
            </a:r>
            <a:endParaRPr lang="en-US" sz="580" dirty="0"/>
          </a:p>
        </p:txBody>
      </p:sp>
      <p:sp>
        <p:nvSpPr>
          <p:cNvPr id="6" name="Shape 4"/>
          <p:cNvSpPr/>
          <p:nvPr/>
        </p:nvSpPr>
        <p:spPr>
          <a:xfrm>
            <a:off x="7754112" y="1865376"/>
            <a:ext cx="128016" cy="128016"/>
          </a:xfrm>
          <a:prstGeom prst="ellipse">
            <a:avLst/>
          </a:prstGeom>
          <a:solidFill>
            <a:srgbClr val="E66658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54112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54112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6665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87968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6BB6B0">
              <a:alpha val="22000"/>
            </a:srgbClr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015984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CONFLICTS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9070848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70848" y="2395728"/>
            <a:ext cx="128016" cy="128016"/>
          </a:xfrm>
          <a:prstGeom prst="ellipse">
            <a:avLst/>
          </a:prstGeom>
          <a:solidFill>
            <a:srgbClr val="6BB6B0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70848" y="2926080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70848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B6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04704" y="1243584"/>
            <a:ext cx="1243584" cy="4462272"/>
          </a:xfrm>
          <a:prstGeom prst="roundRect">
            <a:avLst>
              <a:gd name="adj" fmla="val 3676"/>
            </a:avLst>
          </a:prstGeom>
          <a:solidFill>
            <a:srgbClr val="8E7BB3">
              <a:alpha val="12000"/>
            </a:srgbClr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0" y="1408176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580" dirty="0"/>
          </a:p>
        </p:txBody>
      </p:sp>
      <p:sp>
        <p:nvSpPr>
          <p:cNvPr id="18" name="Shape 16"/>
          <p:cNvSpPr/>
          <p:nvPr/>
        </p:nvSpPr>
        <p:spPr>
          <a:xfrm>
            <a:off x="10387584" y="1865376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7584" y="2395728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387584" y="2926080"/>
            <a:ext cx="128016" cy="128016"/>
          </a:xfrm>
          <a:prstGeom prst="ellipse">
            <a:avLst/>
          </a:prstGeom>
          <a:solidFill>
            <a:srgbClr val="8E7BB3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87584" y="3456432"/>
            <a:ext cx="128016" cy="1280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7BB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193E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with transferable reasoning and explicit limits</a:t>
            </a:r>
            <a:endParaRPr lang="en-US" sz="2750" dirty="0"/>
          </a:p>
        </p:txBody>
      </p:sp>
      <p:sp>
        <p:nvSpPr>
          <p:cNvPr id="23" name="Text 21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safety points, follow-up, case limitations, unresolved questions, and teaching takeaways.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8E3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666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lessons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only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6665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3" name="Text 3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4" name="Text 3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93E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Decision Board Case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