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C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01168"/>
          </a:xfrm>
          <a:prstGeom prst="rect">
            <a:avLst>
              <a:gd name="adj" fmla="val 27273"/>
            </a:avLst>
          </a:prstGeom>
          <a:solidFill>
            <a:srgbClr val="1E8FA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58368" y="713232"/>
            <a:ext cx="10881360" cy="5257800"/>
          </a:xfrm>
          <a:prstGeom prst="roundRect">
            <a:avLst>
              <a:gd name="adj" fmla="val 1043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713232"/>
            <a:ext cx="2788920" cy="5257800"/>
          </a:xfrm>
          <a:prstGeom prst="roundRect">
            <a:avLst>
              <a:gd name="adj" fmla="val 1967"/>
            </a:avLst>
          </a:prstGeom>
          <a:solidFill>
            <a:srgbClr val="153B56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05156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40" kern="0" dirty="0">
                <a:solidFill>
                  <a:srgbClr val="69C9D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CLINICAL / EDUCATIONAL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932688" y="1856232"/>
            <a:ext cx="19202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</a:t>
            </a:r>
            <a:endParaRPr lang="en-US" sz="3700" dirty="0"/>
          </a:p>
          <a:p>
            <a:pPr indent="0" marL="0">
              <a:buNone/>
            </a:pPr>
            <a:r>
              <a:rPr lang="en-US" sz="3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3700" dirty="0"/>
          </a:p>
        </p:txBody>
      </p:sp>
      <p:sp>
        <p:nvSpPr>
          <p:cNvPr id="7" name="Shape 5"/>
          <p:cNvSpPr/>
          <p:nvPr/>
        </p:nvSpPr>
        <p:spPr>
          <a:xfrm>
            <a:off x="9253728" y="1261872"/>
            <a:ext cx="1554480" cy="1554480"/>
          </a:xfrm>
          <a:prstGeom prst="ellipse">
            <a:avLst/>
          </a:prstGeom>
          <a:solidFill>
            <a:srgbClr val="E8F5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74352" y="1682496"/>
            <a:ext cx="713232" cy="713232"/>
          </a:xfrm>
          <a:prstGeom prst="ellipse">
            <a:avLst/>
          </a:prstGeom>
          <a:solidFill>
            <a:srgbClr val="69C9D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069080" y="1874520"/>
            <a:ext cx="5897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900" b="1" dirty="0">
                <a:solidFill>
                  <a:srgbClr val="153B5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Clinical Case</a:t>
            </a:r>
            <a:endParaRPr lang="en-US" sz="3900" dirty="0"/>
          </a:p>
        </p:txBody>
      </p:sp>
      <p:sp>
        <p:nvSpPr>
          <p:cNvPr id="10" name="Text 8"/>
          <p:cNvSpPr/>
          <p:nvPr/>
        </p:nvSpPr>
        <p:spPr>
          <a:xfrm>
            <a:off x="4096512" y="3063240"/>
            <a:ext cx="5074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571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History, reasoning, management, learning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096512" y="4709160"/>
            <a:ext cx="6217920" cy="0"/>
          </a:xfrm>
          <a:prstGeom prst="line">
            <a:avLst/>
          </a:prstGeom>
          <a:noFill/>
          <a:ln w="25400">
            <a:solidFill>
              <a:srgbClr val="B9DC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096512" y="5001768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1E8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DE-IDENTIFIED · EVIDENCE-LED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C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1E8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 /  PRESENTATION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10561320" cy="1024128"/>
          </a:xfrm>
          <a:prstGeom prst="roundRect">
            <a:avLst>
              <a:gd name="adj" fmla="val 5357"/>
            </a:avLst>
          </a:prstGeom>
          <a:solidFill>
            <a:srgbClr val="E8F5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463040"/>
            <a:ext cx="7498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53B5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Begin with the reason care was sought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13232" y="2633472"/>
            <a:ext cx="65105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Summarize the presenting concern, onset, severity, and relevant context without identifiers.</a:t>
            </a:r>
            <a:endParaRPr lang="en-US" sz="1320" dirty="0"/>
          </a:p>
        </p:txBody>
      </p:sp>
      <p:sp>
        <p:nvSpPr>
          <p:cNvPr id="7" name="Shape 5"/>
          <p:cNvSpPr/>
          <p:nvPr/>
        </p:nvSpPr>
        <p:spPr>
          <a:xfrm>
            <a:off x="7726680" y="2514600"/>
            <a:ext cx="3493008" cy="269748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0" y="288950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1E8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CLINICAL SIGNAL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8028432" y="3364992"/>
            <a:ext cx="2651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Day 1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8046720" y="4133088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initial presentation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713232" y="4983480"/>
            <a:ext cx="1572768" cy="0"/>
          </a:xfrm>
          <a:prstGeom prst="line">
            <a:avLst/>
          </a:prstGeom>
          <a:noFill/>
          <a:ln w="50800">
            <a:solidFill>
              <a:srgbClr val="BEDC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2798064" y="4983480"/>
            <a:ext cx="1572768" cy="0"/>
          </a:xfrm>
          <a:prstGeom prst="line">
            <a:avLst/>
          </a:prstGeom>
          <a:noFill/>
          <a:ln w="50800">
            <a:solidFill>
              <a:srgbClr val="1E8F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98064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882896" y="4983480"/>
            <a:ext cx="1572768" cy="0"/>
          </a:xfrm>
          <a:prstGeom prst="line">
            <a:avLst/>
          </a:prstGeom>
          <a:noFill/>
          <a:ln w="50800">
            <a:solidFill>
              <a:srgbClr val="BEDC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82896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8" name="Text 16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1E8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 /  HISTORY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10561320" cy="1024128"/>
          </a:xfrm>
          <a:prstGeom prst="roundRect">
            <a:avLst>
              <a:gd name="adj" fmla="val 5357"/>
            </a:avLst>
          </a:prstGeom>
          <a:solidFill>
            <a:srgbClr val="E8F5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463040"/>
            <a:ext cx="7498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53B5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Separate relevant signal from background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13232" y="2633472"/>
            <a:ext cx="65105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Organize medical, medication, family, social, and exposure history around the question.</a:t>
            </a:r>
            <a:endParaRPr lang="en-US" sz="1320" dirty="0"/>
          </a:p>
        </p:txBody>
      </p:sp>
      <p:sp>
        <p:nvSpPr>
          <p:cNvPr id="7" name="Shape 5"/>
          <p:cNvSpPr/>
          <p:nvPr/>
        </p:nvSpPr>
        <p:spPr>
          <a:xfrm>
            <a:off x="7726680" y="2514600"/>
            <a:ext cx="3493008" cy="269748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0" y="288950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1E8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CLINICAL SIGNAL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8028432" y="3364992"/>
            <a:ext cx="2651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areas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8046720" y="4133088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reviewed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713232" y="4983480"/>
            <a:ext cx="1572768" cy="0"/>
          </a:xfrm>
          <a:prstGeom prst="line">
            <a:avLst/>
          </a:prstGeom>
          <a:noFill/>
          <a:ln w="50800">
            <a:solidFill>
              <a:srgbClr val="BEDC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2798064" y="4983480"/>
            <a:ext cx="1572768" cy="0"/>
          </a:xfrm>
          <a:prstGeom prst="line">
            <a:avLst/>
          </a:prstGeom>
          <a:noFill/>
          <a:ln w="50800">
            <a:solidFill>
              <a:srgbClr val="BEDCE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98064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882896" y="4983480"/>
            <a:ext cx="1572768" cy="0"/>
          </a:xfrm>
          <a:prstGeom prst="line">
            <a:avLst/>
          </a:prstGeom>
          <a:noFill/>
          <a:ln w="50800">
            <a:solidFill>
              <a:srgbClr val="1E8FA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82896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8" name="Text 16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C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1E8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 /  EXAMINATION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10561320" cy="1024128"/>
          </a:xfrm>
          <a:prstGeom prst="roundRect">
            <a:avLst>
              <a:gd name="adj" fmla="val 5357"/>
            </a:avLst>
          </a:prstGeom>
          <a:solidFill>
            <a:srgbClr val="E8F5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463040"/>
            <a:ext cx="7498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53B5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Report findings that change the assessment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13232" y="2633472"/>
            <a:ext cx="65105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 vital signs, focused examination, red flags, and meaningful negative findings.</a:t>
            </a:r>
            <a:endParaRPr lang="en-US" sz="1320" dirty="0"/>
          </a:p>
        </p:txBody>
      </p:sp>
      <p:sp>
        <p:nvSpPr>
          <p:cNvPr id="7" name="Shape 5"/>
          <p:cNvSpPr/>
          <p:nvPr/>
        </p:nvSpPr>
        <p:spPr>
          <a:xfrm>
            <a:off x="7726680" y="2514600"/>
            <a:ext cx="3493008" cy="269748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0" y="288950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1E8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CLINICAL SIGNAL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8028432" y="3364992"/>
            <a:ext cx="2651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signs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8046720" y="4133088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clinically relevant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713232" y="4983480"/>
            <a:ext cx="1572768" cy="0"/>
          </a:xfrm>
          <a:prstGeom prst="line">
            <a:avLst/>
          </a:prstGeom>
          <a:noFill/>
          <a:ln w="50800">
            <a:solidFill>
              <a:srgbClr val="1E8FA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2798064" y="4983480"/>
            <a:ext cx="1572768" cy="0"/>
          </a:xfrm>
          <a:prstGeom prst="line">
            <a:avLst/>
          </a:prstGeom>
          <a:noFill/>
          <a:ln w="50800">
            <a:solidFill>
              <a:srgbClr val="BEDCE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98064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882896" y="4983480"/>
            <a:ext cx="1572768" cy="0"/>
          </a:xfrm>
          <a:prstGeom prst="line">
            <a:avLst/>
          </a:prstGeom>
          <a:noFill/>
          <a:ln w="50800">
            <a:solidFill>
              <a:srgbClr val="BEDC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82896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8" name="Text 16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1E8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 /  INVESTIGATION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10561320" cy="1024128"/>
          </a:xfrm>
          <a:prstGeom prst="roundRect">
            <a:avLst>
              <a:gd name="adj" fmla="val 5357"/>
            </a:avLst>
          </a:prstGeom>
          <a:solidFill>
            <a:srgbClr val="E8F5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463040"/>
            <a:ext cx="7498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53B5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tests to update probability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13232" y="2633472"/>
            <a:ext cx="65105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sequence, reference ranges, imaging summary, and how each result changed reasoning.</a:t>
            </a:r>
            <a:endParaRPr lang="en-US" sz="1320" dirty="0"/>
          </a:p>
        </p:txBody>
      </p:sp>
      <p:sp>
        <p:nvSpPr>
          <p:cNvPr id="7" name="Shape 5"/>
          <p:cNvSpPr/>
          <p:nvPr/>
        </p:nvSpPr>
        <p:spPr>
          <a:xfrm>
            <a:off x="7726680" y="2514600"/>
            <a:ext cx="3493008" cy="269748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0" y="288950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1E8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CLINICAL SIGNAL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8028432" y="3364992"/>
            <a:ext cx="2651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tests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8046720" y="4133088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ordered by value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713232" y="4983480"/>
            <a:ext cx="1572768" cy="0"/>
          </a:xfrm>
          <a:prstGeom prst="line">
            <a:avLst/>
          </a:prstGeom>
          <a:noFill/>
          <a:ln w="50800">
            <a:solidFill>
              <a:srgbClr val="BEDC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2798064" y="4983480"/>
            <a:ext cx="1572768" cy="0"/>
          </a:xfrm>
          <a:prstGeom prst="line">
            <a:avLst/>
          </a:prstGeom>
          <a:noFill/>
          <a:ln w="50800">
            <a:solidFill>
              <a:srgbClr val="1E8F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98064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882896" y="4983480"/>
            <a:ext cx="1572768" cy="0"/>
          </a:xfrm>
          <a:prstGeom prst="line">
            <a:avLst/>
          </a:prstGeom>
          <a:noFill/>
          <a:ln w="50800">
            <a:solidFill>
              <a:srgbClr val="BEDC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82896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8" name="Text 16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C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1E8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 /  ASSESSMENT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10561320" cy="1024128"/>
          </a:xfrm>
          <a:prstGeom prst="roundRect">
            <a:avLst>
              <a:gd name="adj" fmla="val 5357"/>
            </a:avLst>
          </a:prstGeom>
          <a:solidFill>
            <a:srgbClr val="E8F5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463040"/>
            <a:ext cx="7498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53B5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Make the differential explicit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13232" y="2633472"/>
            <a:ext cx="65105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supporting and opposing evidence, urgency, and consequences of missing each option.</a:t>
            </a:r>
            <a:endParaRPr lang="en-US" sz="1320" dirty="0"/>
          </a:p>
        </p:txBody>
      </p:sp>
      <p:sp>
        <p:nvSpPr>
          <p:cNvPr id="7" name="Shape 5"/>
          <p:cNvSpPr/>
          <p:nvPr/>
        </p:nvSpPr>
        <p:spPr>
          <a:xfrm>
            <a:off x="7726680" y="2514600"/>
            <a:ext cx="3493008" cy="269748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0" y="288950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1E8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CLINICAL SIGNAL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8028432" y="3364992"/>
            <a:ext cx="2651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paths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8046720" y="4133088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the differential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713232" y="4983480"/>
            <a:ext cx="1572768" cy="0"/>
          </a:xfrm>
          <a:prstGeom prst="line">
            <a:avLst/>
          </a:prstGeom>
          <a:noFill/>
          <a:ln w="50800">
            <a:solidFill>
              <a:srgbClr val="BEDC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2798064" y="4983480"/>
            <a:ext cx="1572768" cy="0"/>
          </a:xfrm>
          <a:prstGeom prst="line">
            <a:avLst/>
          </a:prstGeom>
          <a:noFill/>
          <a:ln w="50800">
            <a:solidFill>
              <a:srgbClr val="BEDCE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98064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882896" y="4983480"/>
            <a:ext cx="1572768" cy="0"/>
          </a:xfrm>
          <a:prstGeom prst="line">
            <a:avLst/>
          </a:prstGeom>
          <a:noFill/>
          <a:ln w="50800">
            <a:solidFill>
              <a:srgbClr val="1E8FA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82896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8" name="Text 16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1E8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 /  MANAGEMENT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10561320" cy="1024128"/>
          </a:xfrm>
          <a:prstGeom prst="roundRect">
            <a:avLst>
              <a:gd name="adj" fmla="val 5357"/>
            </a:avLst>
          </a:prstGeom>
          <a:solidFill>
            <a:srgbClr val="E8F5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463040"/>
            <a:ext cx="7498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53B5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Connect each intervention to a clinical goal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13232" y="2633472"/>
            <a:ext cx="65105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treatment, monitoring, shared decisions, escalation criteria, and evidence.</a:t>
            </a:r>
            <a:endParaRPr lang="en-US" sz="1320" dirty="0"/>
          </a:p>
        </p:txBody>
      </p:sp>
      <p:sp>
        <p:nvSpPr>
          <p:cNvPr id="7" name="Shape 5"/>
          <p:cNvSpPr/>
          <p:nvPr/>
        </p:nvSpPr>
        <p:spPr>
          <a:xfrm>
            <a:off x="7726680" y="2514600"/>
            <a:ext cx="3493008" cy="269748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0" y="288950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1E8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CLINICAL SIGNAL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8028432" y="3364992"/>
            <a:ext cx="2651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goals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8046720" y="4133088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 management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713232" y="4983480"/>
            <a:ext cx="1572768" cy="0"/>
          </a:xfrm>
          <a:prstGeom prst="line">
            <a:avLst/>
          </a:prstGeom>
          <a:noFill/>
          <a:ln w="50800">
            <a:solidFill>
              <a:srgbClr val="1E8FA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2798064" y="4983480"/>
            <a:ext cx="1572768" cy="0"/>
          </a:xfrm>
          <a:prstGeom prst="line">
            <a:avLst/>
          </a:prstGeom>
          <a:noFill/>
          <a:ln w="50800">
            <a:solidFill>
              <a:srgbClr val="BEDCE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98064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882896" y="4983480"/>
            <a:ext cx="1572768" cy="0"/>
          </a:xfrm>
          <a:prstGeom prst="line">
            <a:avLst/>
          </a:prstGeom>
          <a:noFill/>
          <a:ln w="50800">
            <a:solidFill>
              <a:srgbClr val="BEDC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82896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8" name="Text 16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C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502920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1E8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 /  LEARNING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96112"/>
            <a:ext cx="10863072" cy="0"/>
          </a:xfrm>
          <a:prstGeom prst="line">
            <a:avLst/>
          </a:prstGeom>
          <a:noFill/>
          <a:ln w="10160">
            <a:solidFill>
              <a:srgbClr val="D9DCE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10561320" cy="1024128"/>
          </a:xfrm>
          <a:prstGeom prst="roundRect">
            <a:avLst>
              <a:gd name="adj" fmla="val 5357"/>
            </a:avLst>
          </a:prstGeom>
          <a:solidFill>
            <a:srgbClr val="E8F5F7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463040"/>
            <a:ext cx="7498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53B5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one case into transferable practice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713232" y="2633472"/>
            <a:ext cx="65105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 with outcome, follow-up, limitations, and three points the audience can apply.</a:t>
            </a:r>
            <a:endParaRPr lang="en-US" sz="1320" dirty="0"/>
          </a:p>
        </p:txBody>
      </p:sp>
      <p:sp>
        <p:nvSpPr>
          <p:cNvPr id="7" name="Shape 5"/>
          <p:cNvSpPr/>
          <p:nvPr/>
        </p:nvSpPr>
        <p:spPr>
          <a:xfrm>
            <a:off x="7726680" y="2514600"/>
            <a:ext cx="3493008" cy="2697480"/>
          </a:xfrm>
          <a:prstGeom prst="roundRect">
            <a:avLst>
              <a:gd name="adj" fmla="val 2034"/>
            </a:avLst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0" y="288950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b="1" spc="130" kern="0" dirty="0">
                <a:solidFill>
                  <a:srgbClr val="1E8FA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CLINICAL SIGNAL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8028432" y="3364992"/>
            <a:ext cx="2651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points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8046720" y="4133088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068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practice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713232" y="4983480"/>
            <a:ext cx="1572768" cy="0"/>
          </a:xfrm>
          <a:prstGeom prst="line">
            <a:avLst/>
          </a:prstGeom>
          <a:noFill/>
          <a:ln w="50800">
            <a:solidFill>
              <a:srgbClr val="BEDC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OBSERVE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2798064" y="4983480"/>
            <a:ext cx="1572768" cy="0"/>
          </a:xfrm>
          <a:prstGeom prst="line">
            <a:avLst/>
          </a:prstGeom>
          <a:noFill/>
          <a:ln w="50800">
            <a:solidFill>
              <a:srgbClr val="1E8F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98064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4882896" y="4983480"/>
            <a:ext cx="1572768" cy="0"/>
          </a:xfrm>
          <a:prstGeom prst="line">
            <a:avLst/>
          </a:prstGeom>
          <a:noFill/>
          <a:ln w="50800">
            <a:solidFill>
              <a:srgbClr val="BEDC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82896" y="5230368"/>
            <a:ext cx="15727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566928" y="6510528"/>
            <a:ext cx="24688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80" b="1" spc="140" kern="0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EDITABLE TEMPLATE</a:t>
            </a:r>
            <a:endParaRPr lang="en-US" sz="680" dirty="0"/>
          </a:p>
        </p:txBody>
      </p:sp>
      <p:sp>
        <p:nvSpPr>
          <p:cNvPr id="18" name="Text 16"/>
          <p:cNvSpPr/>
          <p:nvPr/>
        </p:nvSpPr>
        <p:spPr>
          <a:xfrm>
            <a:off x="11137392" y="6473952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153B5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Case</dc:title>
  <dc:subject>Free editable PowerPoint template</dc:subject>
  <dc:creator>FreeAIPPT</dc:creator>
  <cp:lastModifiedBy>FreeAIPPT</cp:lastModifiedBy>
  <cp:revision>1</cp:revision>
  <dcterms:created xsi:type="dcterms:W3CDTF">2026-09-08T03:51:56Z</dcterms:created>
  <dcterms:modified xsi:type="dcterms:W3CDTF">2026-09-08T03:51:56Z</dcterms:modified>
</cp:coreProperties>
</file>