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2179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C65F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4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8978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43C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Circular Fashion Business Plan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85800" y="3246120"/>
            <a:ext cx="5230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Demand, recovery, traceability, margin, and proof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8300923" y="1816364"/>
            <a:ext cx="2055114" cy="2055114"/>
          </a:xfrm>
          <a:prstGeom prst="ellipse">
            <a:avLst/>
          </a:prstGeom>
          <a:solidFill>
            <a:srgbClr val="E6EAD8"/>
          </a:solidFill>
          <a:ln w="25400">
            <a:solidFill>
              <a:srgbClr val="C65F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66099" y="2081540"/>
            <a:ext cx="1524762" cy="1524762"/>
          </a:xfrm>
          <a:prstGeom prst="ellipse">
            <a:avLst/>
          </a:prstGeom>
          <a:solidFill>
            <a:srgbClr val="F8F3E7"/>
          </a:solidFill>
          <a:ln w="15240">
            <a:solidFill>
              <a:srgbClr val="627D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924087" y="2439528"/>
            <a:ext cx="808787" cy="808787"/>
          </a:xfrm>
          <a:prstGeom prst="ellipse">
            <a:avLst/>
          </a:prstGeom>
          <a:solidFill>
            <a:srgbClr val="C65F42">
              <a:alpha val="88000"/>
            </a:srgbClr>
          </a:solidFill>
          <a:ln w="12700">
            <a:solidFill>
              <a:srgbClr val="C65F4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335110" y="2850551"/>
            <a:ext cx="848563" cy="0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335110" y="2850551"/>
            <a:ext cx="424282" cy="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335110" y="2850551"/>
            <a:ext cx="-424282" cy="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335110" y="2850551"/>
            <a:ext cx="-848563" cy="0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335110" y="2850551"/>
            <a:ext cx="-424282" cy="-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335110" y="2850551"/>
            <a:ext cx="424282" cy="-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85800" y="4983480"/>
            <a:ext cx="4983480" cy="530352"/>
          </a:xfrm>
          <a:prstGeom prst="roundRect">
            <a:avLst>
              <a:gd name="adj" fmla="val 8621"/>
            </a:avLst>
          </a:prstGeom>
          <a:solidFill>
            <a:srgbClr val="E6EA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0120" y="5184648"/>
            <a:ext cx="4434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spc="80" kern="0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C65F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TENSION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677290" y="2046793"/>
            <a:ext cx="2055114" cy="2055114"/>
          </a:xfrm>
          <a:prstGeom prst="ellipse">
            <a:avLst/>
          </a:prstGeom>
          <a:solidFill>
            <a:srgbClr val="E6EAD8"/>
          </a:solidFill>
          <a:ln w="25400">
            <a:solidFill>
              <a:srgbClr val="C65F4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42466" y="2311969"/>
            <a:ext cx="1524762" cy="1524762"/>
          </a:xfrm>
          <a:prstGeom prst="ellipse">
            <a:avLst/>
          </a:prstGeom>
          <a:solidFill>
            <a:srgbClr val="F8F3E7"/>
          </a:solidFill>
          <a:ln w="15240">
            <a:solidFill>
              <a:srgbClr val="627D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300454" y="2669957"/>
            <a:ext cx="808787" cy="808787"/>
          </a:xfrm>
          <a:prstGeom prst="ellipse">
            <a:avLst/>
          </a:prstGeom>
          <a:solidFill>
            <a:srgbClr val="C65F42">
              <a:alpha val="88000"/>
            </a:srgbClr>
          </a:solidFill>
          <a:ln w="12700">
            <a:solidFill>
              <a:srgbClr val="C65F4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711477" y="3080979"/>
            <a:ext cx="848563" cy="0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711477" y="3080979"/>
            <a:ext cx="424282" cy="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11477" y="3080979"/>
            <a:ext cx="-424282" cy="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711477" y="3080979"/>
            <a:ext cx="-848563" cy="0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711477" y="3080979"/>
            <a:ext cx="-424282" cy="-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11477" y="3080979"/>
            <a:ext cx="424282" cy="-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43C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Closets hold value that the current system loses</a:t>
            </a:r>
            <a:endParaRPr lang="en-US" sz="2750" dirty="0"/>
          </a:p>
        </p:txBody>
      </p:sp>
      <p:sp>
        <p:nvSpPr>
          <p:cNvPr id="14" name="Text 12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customer moment, current compromise, disposal friction, trust barrier, and urgency.</a:t>
            </a:r>
            <a:endParaRPr lang="en-US" sz="1270" dirty="0"/>
          </a:p>
        </p:txBody>
      </p:sp>
      <p:sp>
        <p:nvSpPr>
          <p:cNvPr id="15" name="Shape 13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6EA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65F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gaps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diagnosis</a:t>
            </a:r>
            <a:endParaRPr lang="en-US" sz="720" dirty="0"/>
          </a:p>
        </p:txBody>
      </p:sp>
      <p:sp>
        <p:nvSpPr>
          <p:cNvPr id="18" name="Shape 16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C65F42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2" name="Shape 20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4" name="Text 22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5" name="Text 23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C65F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LOOP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91858" y="2046793"/>
            <a:ext cx="2055114" cy="2055114"/>
          </a:xfrm>
          <a:prstGeom prst="ellipse">
            <a:avLst/>
          </a:prstGeom>
          <a:solidFill>
            <a:srgbClr val="E6EAD8"/>
          </a:solidFill>
          <a:ln w="25400">
            <a:solidFill>
              <a:srgbClr val="C65F4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057034" y="2311969"/>
            <a:ext cx="1524762" cy="1524762"/>
          </a:xfrm>
          <a:prstGeom prst="ellipse">
            <a:avLst/>
          </a:prstGeom>
          <a:solidFill>
            <a:srgbClr val="F8F3E7"/>
          </a:solidFill>
          <a:ln w="15240">
            <a:solidFill>
              <a:srgbClr val="627D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415022" y="2669957"/>
            <a:ext cx="808787" cy="808787"/>
          </a:xfrm>
          <a:prstGeom prst="ellipse">
            <a:avLst/>
          </a:prstGeom>
          <a:solidFill>
            <a:srgbClr val="C65F42">
              <a:alpha val="88000"/>
            </a:srgbClr>
          </a:solidFill>
          <a:ln w="12700">
            <a:solidFill>
              <a:srgbClr val="C65F4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826045" y="3080979"/>
            <a:ext cx="848563" cy="0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826045" y="3080979"/>
            <a:ext cx="424282" cy="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26045" y="3080979"/>
            <a:ext cx="-424282" cy="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26045" y="3080979"/>
            <a:ext cx="-848563" cy="0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26045" y="3080979"/>
            <a:ext cx="-424282" cy="-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826045" y="3080979"/>
            <a:ext cx="424282" cy="-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43C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Every item carries a visible route back</a:t>
            </a:r>
            <a:endParaRPr lang="en-US" sz="2750" dirty="0"/>
          </a:p>
        </p:txBody>
      </p:sp>
      <p:sp>
        <p:nvSpPr>
          <p:cNvPr id="14" name="Text 12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intake, grading, renewal, resale, repair, recycling, and the data handed between stages.</a:t>
            </a:r>
            <a:endParaRPr lang="en-US" sz="1270" dirty="0"/>
          </a:p>
        </p:txBody>
      </p:sp>
      <p:sp>
        <p:nvSpPr>
          <p:cNvPr id="15" name="Shape 13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6EA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65F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moves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material loop</a:t>
            </a:r>
            <a:endParaRPr lang="en-US" sz="720" dirty="0"/>
          </a:p>
        </p:txBody>
      </p:sp>
      <p:sp>
        <p:nvSpPr>
          <p:cNvPr id="18" name="Shape 16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27D68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2" name="Shape 20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C65F42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4" name="Text 22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5" name="Text 23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C65F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OFFER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677290" y="2046793"/>
            <a:ext cx="2055114" cy="2055114"/>
          </a:xfrm>
          <a:prstGeom prst="ellipse">
            <a:avLst/>
          </a:prstGeom>
          <a:solidFill>
            <a:srgbClr val="E6EAD8"/>
          </a:solidFill>
          <a:ln w="25400">
            <a:solidFill>
              <a:srgbClr val="C65F4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42466" y="2311969"/>
            <a:ext cx="1524762" cy="1524762"/>
          </a:xfrm>
          <a:prstGeom prst="ellipse">
            <a:avLst/>
          </a:prstGeom>
          <a:solidFill>
            <a:srgbClr val="F8F3E7"/>
          </a:solidFill>
          <a:ln w="15240">
            <a:solidFill>
              <a:srgbClr val="627D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300454" y="2669957"/>
            <a:ext cx="808787" cy="808787"/>
          </a:xfrm>
          <a:prstGeom prst="ellipse">
            <a:avLst/>
          </a:prstGeom>
          <a:solidFill>
            <a:srgbClr val="C65F42">
              <a:alpha val="88000"/>
            </a:srgbClr>
          </a:solidFill>
          <a:ln w="12700">
            <a:solidFill>
              <a:srgbClr val="C65F4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711477" y="3080979"/>
            <a:ext cx="848563" cy="0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711477" y="3080979"/>
            <a:ext cx="424282" cy="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11477" y="3080979"/>
            <a:ext cx="-424282" cy="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711477" y="3080979"/>
            <a:ext cx="-848563" cy="0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711477" y="3080979"/>
            <a:ext cx="-424282" cy="-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11477" y="3080979"/>
            <a:ext cx="424282" cy="-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43C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 promise connects style, condition, and traceability</a:t>
            </a:r>
            <a:endParaRPr lang="en-US" sz="2750" dirty="0"/>
          </a:p>
        </p:txBody>
      </p:sp>
      <p:sp>
        <p:nvSpPr>
          <p:cNvPr id="14" name="Text 12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assortment, quality standard, service experience, return incentive, and proof.</a:t>
            </a:r>
            <a:endParaRPr lang="en-US" sz="1270" dirty="0"/>
          </a:p>
        </p:txBody>
      </p:sp>
      <p:sp>
        <p:nvSpPr>
          <p:cNvPr id="15" name="Shape 13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6EA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65F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promise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customer facing</a:t>
            </a:r>
            <a:endParaRPr lang="en-US" sz="720" dirty="0"/>
          </a:p>
        </p:txBody>
      </p:sp>
      <p:sp>
        <p:nvSpPr>
          <p:cNvPr id="18" name="Shape 16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C65F42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27D68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2" name="Shape 20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4" name="Text 22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5" name="Text 23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C65F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ENTRY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91858" y="2046793"/>
            <a:ext cx="2055114" cy="2055114"/>
          </a:xfrm>
          <a:prstGeom prst="ellipse">
            <a:avLst/>
          </a:prstGeom>
          <a:solidFill>
            <a:srgbClr val="E6EAD8"/>
          </a:solidFill>
          <a:ln w="25400">
            <a:solidFill>
              <a:srgbClr val="C65F4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057034" y="2311969"/>
            <a:ext cx="1524762" cy="1524762"/>
          </a:xfrm>
          <a:prstGeom prst="ellipse">
            <a:avLst/>
          </a:prstGeom>
          <a:solidFill>
            <a:srgbClr val="F8F3E7"/>
          </a:solidFill>
          <a:ln w="15240">
            <a:solidFill>
              <a:srgbClr val="627D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415022" y="2669957"/>
            <a:ext cx="808787" cy="808787"/>
          </a:xfrm>
          <a:prstGeom prst="ellipse">
            <a:avLst/>
          </a:prstGeom>
          <a:solidFill>
            <a:srgbClr val="C65F42">
              <a:alpha val="88000"/>
            </a:srgbClr>
          </a:solidFill>
          <a:ln w="12700">
            <a:solidFill>
              <a:srgbClr val="C65F4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826045" y="3080979"/>
            <a:ext cx="848563" cy="0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826045" y="3080979"/>
            <a:ext cx="424282" cy="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26045" y="3080979"/>
            <a:ext cx="-424282" cy="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26045" y="3080979"/>
            <a:ext cx="-848563" cy="0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26045" y="3080979"/>
            <a:ext cx="-424282" cy="-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826045" y="3080979"/>
            <a:ext cx="424282" cy="-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43C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Start where supply density meets repeat demand</a:t>
            </a:r>
            <a:endParaRPr lang="en-US" sz="2750" dirty="0"/>
          </a:p>
        </p:txBody>
      </p:sp>
      <p:sp>
        <p:nvSpPr>
          <p:cNvPr id="14" name="Text 12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the total market from a reachable launch community, acquisition route, and expansion trigger.</a:t>
            </a:r>
            <a:endParaRPr lang="en-US" sz="1270" dirty="0"/>
          </a:p>
        </p:txBody>
      </p:sp>
      <p:sp>
        <p:nvSpPr>
          <p:cNvPr id="15" name="Shape 13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6EA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65F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12K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buyers</a:t>
            </a:r>
            <a:endParaRPr lang="en-US" sz="720" dirty="0"/>
          </a:p>
        </p:txBody>
      </p:sp>
      <p:sp>
        <p:nvSpPr>
          <p:cNvPr id="18" name="Shape 16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C65F42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2" name="Shape 20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4" name="Text 22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5" name="Text 23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C65F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ECONOMICS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677290" y="2046793"/>
            <a:ext cx="2055114" cy="2055114"/>
          </a:xfrm>
          <a:prstGeom prst="ellipse">
            <a:avLst/>
          </a:prstGeom>
          <a:solidFill>
            <a:srgbClr val="E6EAD8"/>
          </a:solidFill>
          <a:ln w="25400">
            <a:solidFill>
              <a:srgbClr val="C65F4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42466" y="2311969"/>
            <a:ext cx="1524762" cy="1524762"/>
          </a:xfrm>
          <a:prstGeom prst="ellipse">
            <a:avLst/>
          </a:prstGeom>
          <a:solidFill>
            <a:srgbClr val="F8F3E7"/>
          </a:solidFill>
          <a:ln w="15240">
            <a:solidFill>
              <a:srgbClr val="627D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300454" y="2669957"/>
            <a:ext cx="808787" cy="808787"/>
          </a:xfrm>
          <a:prstGeom prst="ellipse">
            <a:avLst/>
          </a:prstGeom>
          <a:solidFill>
            <a:srgbClr val="C65F42">
              <a:alpha val="88000"/>
            </a:srgbClr>
          </a:solidFill>
          <a:ln w="12700">
            <a:solidFill>
              <a:srgbClr val="C65F4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711477" y="3080979"/>
            <a:ext cx="848563" cy="0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711477" y="3080979"/>
            <a:ext cx="424282" cy="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11477" y="3080979"/>
            <a:ext cx="-424282" cy="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711477" y="3080979"/>
            <a:ext cx="-848563" cy="0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711477" y="3080979"/>
            <a:ext cx="-424282" cy="-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11477" y="3080979"/>
            <a:ext cx="424282" cy="-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43C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Margin depends on recovery yield—not volume alone</a:t>
            </a:r>
            <a:endParaRPr lang="en-US" sz="2750" dirty="0"/>
          </a:p>
        </p:txBody>
      </p:sp>
      <p:sp>
        <p:nvSpPr>
          <p:cNvPr id="14" name="Text 12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illustrative purchase cost, processing, yield, price, returns, and sensitivity assumptions.</a:t>
            </a:r>
            <a:endParaRPr lang="en-US" sz="1270" dirty="0"/>
          </a:p>
        </p:txBody>
      </p:sp>
      <p:sp>
        <p:nvSpPr>
          <p:cNvPr id="15" name="Shape 13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6EA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65F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58%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yield</a:t>
            </a:r>
            <a:endParaRPr lang="en-US" sz="720" dirty="0"/>
          </a:p>
        </p:txBody>
      </p:sp>
      <p:sp>
        <p:nvSpPr>
          <p:cNvPr id="18" name="Shape 16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27D68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2" name="Shape 20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C65F42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4" name="Text 22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5" name="Text 23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C65F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OPERATIONS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91858" y="2046793"/>
            <a:ext cx="2055114" cy="2055114"/>
          </a:xfrm>
          <a:prstGeom prst="ellipse">
            <a:avLst/>
          </a:prstGeom>
          <a:solidFill>
            <a:srgbClr val="E6EAD8"/>
          </a:solidFill>
          <a:ln w="25400">
            <a:solidFill>
              <a:srgbClr val="C65F4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057034" y="2311969"/>
            <a:ext cx="1524762" cy="1524762"/>
          </a:xfrm>
          <a:prstGeom prst="ellipse">
            <a:avLst/>
          </a:prstGeom>
          <a:solidFill>
            <a:srgbClr val="F8F3E7"/>
          </a:solidFill>
          <a:ln w="15240">
            <a:solidFill>
              <a:srgbClr val="627D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415022" y="2669957"/>
            <a:ext cx="808787" cy="808787"/>
          </a:xfrm>
          <a:prstGeom prst="ellipse">
            <a:avLst/>
          </a:prstGeom>
          <a:solidFill>
            <a:srgbClr val="C65F42">
              <a:alpha val="88000"/>
            </a:srgbClr>
          </a:solidFill>
          <a:ln w="12700">
            <a:solidFill>
              <a:srgbClr val="C65F4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826045" y="3080979"/>
            <a:ext cx="848563" cy="0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826045" y="3080979"/>
            <a:ext cx="424282" cy="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26045" y="3080979"/>
            <a:ext cx="-424282" cy="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26045" y="3080979"/>
            <a:ext cx="-848563" cy="0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26045" y="3080979"/>
            <a:ext cx="-424282" cy="-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826045" y="3080979"/>
            <a:ext cx="424282" cy="-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43C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Batch-level decisions protect speed and quality</a:t>
            </a:r>
            <a:endParaRPr lang="en-US" sz="2750" dirty="0"/>
          </a:p>
        </p:txBody>
      </p:sp>
      <p:sp>
        <p:nvSpPr>
          <p:cNvPr id="14" name="Text 12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intake criteria, routing rules, capacity, ownership, quality checks, and exception handling.</a:t>
            </a:r>
            <a:endParaRPr lang="en-US" sz="1270" dirty="0"/>
          </a:p>
        </p:txBody>
      </p:sp>
      <p:sp>
        <p:nvSpPr>
          <p:cNvPr id="15" name="Shape 13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6EA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65F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gates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batch control</a:t>
            </a:r>
            <a:endParaRPr lang="en-US" sz="720" dirty="0"/>
          </a:p>
        </p:txBody>
      </p:sp>
      <p:sp>
        <p:nvSpPr>
          <p:cNvPr id="18" name="Shape 16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C65F42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27D68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2" name="Shape 20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4" name="Text 22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5" name="Text 23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C65F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GATE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677290" y="2046793"/>
            <a:ext cx="2055114" cy="2055114"/>
          </a:xfrm>
          <a:prstGeom prst="ellipse">
            <a:avLst/>
          </a:prstGeom>
          <a:solidFill>
            <a:srgbClr val="E6EAD8"/>
          </a:solidFill>
          <a:ln w="25400">
            <a:solidFill>
              <a:srgbClr val="C65F4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42466" y="2311969"/>
            <a:ext cx="1524762" cy="1524762"/>
          </a:xfrm>
          <a:prstGeom prst="ellipse">
            <a:avLst/>
          </a:prstGeom>
          <a:solidFill>
            <a:srgbClr val="F8F3E7"/>
          </a:solidFill>
          <a:ln w="15240">
            <a:solidFill>
              <a:srgbClr val="627D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300454" y="2669957"/>
            <a:ext cx="808787" cy="808787"/>
          </a:xfrm>
          <a:prstGeom prst="ellipse">
            <a:avLst/>
          </a:prstGeom>
          <a:solidFill>
            <a:srgbClr val="C65F42">
              <a:alpha val="88000"/>
            </a:srgbClr>
          </a:solidFill>
          <a:ln w="12700">
            <a:solidFill>
              <a:srgbClr val="C65F4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711477" y="3080979"/>
            <a:ext cx="848563" cy="0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711477" y="3080979"/>
            <a:ext cx="424282" cy="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11477" y="3080979"/>
            <a:ext cx="-424282" cy="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711477" y="3080979"/>
            <a:ext cx="-848563" cy="0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711477" y="3080979"/>
            <a:ext cx="-424282" cy="-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11477" y="3080979"/>
            <a:ext cx="424282" cy="-734877"/>
          </a:xfrm>
          <a:prstGeom prst="line">
            <a:avLst/>
          </a:prstGeom>
          <a:noFill/>
          <a:ln w="12700">
            <a:solidFill>
              <a:srgbClr val="627D6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43C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Fund the next loop only after demand and yield hold</a:t>
            </a:r>
            <a:endParaRPr lang="en-US" sz="2750" dirty="0"/>
          </a:p>
        </p:txBody>
      </p:sp>
      <p:sp>
        <p:nvSpPr>
          <p:cNvPr id="14" name="Text 12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the illustrative capital need, validation period, thresholds, milestones, and owner.</a:t>
            </a:r>
            <a:endParaRPr lang="en-US" sz="1270" dirty="0"/>
          </a:p>
        </p:txBody>
      </p:sp>
      <p:sp>
        <p:nvSpPr>
          <p:cNvPr id="15" name="Shape 13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6EA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65F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$240K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ask</a:t>
            </a:r>
            <a:endParaRPr lang="en-US" sz="720" dirty="0"/>
          </a:p>
        </p:txBody>
      </p:sp>
      <p:sp>
        <p:nvSpPr>
          <p:cNvPr id="18" name="Shape 16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C65F42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2" name="Shape 20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4" name="Text 22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5" name="Text 23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Circular Fashion Business Plan</dc:title>
  <dc:subject>Original editable PowerPoint template</dc:subject>
  <dc:creator>FreeAIPPT</dc:creator>
  <cp:lastModifiedBy>FreeAIPPT</cp:lastModifiedBy>
  <cp:revision>1</cp:revision>
  <dcterms:created xsi:type="dcterms:W3CDTF">2026-09-10T21:32:30Z</dcterms:created>
  <dcterms:modified xsi:type="dcterms:W3CDTF">2026-09-10T21:32:30Z</dcterms:modified>
</cp:coreProperties>
</file>