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37960" y="530352"/>
            <a:ext cx="5029200" cy="5806440"/>
          </a:xfrm>
          <a:prstGeom prst="rect">
            <a:avLst>
              <a:gd name="adj" fmla="val 909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914400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16368" y="914400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74736" y="914400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0" y="1572768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16368" y="1572768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174736" y="1572768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61120" y="5742432"/>
            <a:ext cx="224028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07524" y="1581912"/>
            <a:ext cx="0" cy="41605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93124" y="1627632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30568" y="6044184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00</a:t>
            </a:r>
            <a:endParaRPr lang="en-US" sz="580" dirty="0"/>
          </a:p>
        </p:txBody>
      </p:sp>
      <p:sp>
        <p:nvSpPr>
          <p:cNvPr id="13" name="Text 11"/>
          <p:cNvSpPr/>
          <p:nvPr/>
        </p:nvSpPr>
        <p:spPr>
          <a:xfrm>
            <a:off x="658368" y="65836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STUDIO EDITION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658368" y="1508760"/>
            <a:ext cx="52120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process leave a visible trace in the work</a:t>
            </a:r>
            <a:endParaRPr lang="en-US" sz="3500" dirty="0"/>
          </a:p>
        </p:txBody>
      </p:sp>
      <p:sp>
        <p:nvSpPr>
          <p:cNvPr id="15" name="Shape 13"/>
          <p:cNvSpPr/>
          <p:nvPr/>
        </p:nvSpPr>
        <p:spPr>
          <a:xfrm>
            <a:off x="658368" y="3456432"/>
            <a:ext cx="4297680" cy="0"/>
          </a:xfrm>
          <a:prstGeom prst="line">
            <a:avLst/>
          </a:prstGeom>
          <a:noFill/>
          <a:ln w="50800">
            <a:solidFill>
              <a:srgbClr val="B85C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3822192"/>
            <a:ext cx="5074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editable portfolio for practice, forms, materials, firing, selected evidence, capabilities, and contact.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PRACTICE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 balances utility, rhythm, and material variation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creative position, audience, recurring questions, methods, values, and desired experience.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0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7888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06256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0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47888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6256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0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18293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03893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62088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01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thesis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connects the 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EDIT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Curate the collection around contrast and progression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placeholder pieces through role, form, scale, surface, firing, context, and relationship.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8408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36776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5144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36776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5144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81528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07181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92781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02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MATERIAL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Glaze tests turn uncertainty into a working vocabulary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original editable swatches for body, glaze, temperature, atmosphere, result, issue, and next test.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0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7888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06256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0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47888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6256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0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18293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03893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62088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03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tests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native shapes only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FORM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Profiles reveal how proportion carries the idea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editable silhouette studies for base, wall, shoulder, rim, handle, balance, and iteration.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8408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36776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5144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36776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5144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81528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07181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92781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04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FIRING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firing log connects choices to observed outcomes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loading, ramp, soak, atmosphere, cooling, unloading, notes, and the next hypothesis.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0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7888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06256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0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47888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6256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0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18293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03893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62088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05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Cone 6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cycle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PROJECT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selected body of work makes the practice specific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brief, constraint, experiments, selection, outcome, feedback, and reflection.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8408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36776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5144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36776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5144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81528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07181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92781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06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CONTACT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2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Invite work that values material inquiry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commissions, exhibitions, teaching, collaboration, availability, location, contact, and next step.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8F2E8"/>
          </a:solidFill>
          <a:ln w="11430">
            <a:solidFill>
              <a:srgbClr val="2529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0" y="1344168"/>
            <a:ext cx="457200" cy="457200"/>
          </a:xfrm>
          <a:prstGeom prst="ellipse">
            <a:avLst/>
          </a:prstGeom>
          <a:solidFill>
            <a:srgbClr val="B85C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47888" y="1344168"/>
            <a:ext cx="457200" cy="457200"/>
          </a:xfrm>
          <a:prstGeom prst="ellipse">
            <a:avLst/>
          </a:prstGeom>
          <a:solidFill>
            <a:srgbClr val="315F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06256" y="1344168"/>
            <a:ext cx="457200" cy="457200"/>
          </a:xfrm>
          <a:prstGeom prst="ellipse">
            <a:avLst/>
          </a:prstGeom>
          <a:solidFill>
            <a:srgbClr val="D2A9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0" y="2002536"/>
            <a:ext cx="457200" cy="457200"/>
          </a:xfrm>
          <a:prstGeom prst="ellipse">
            <a:avLst/>
          </a:prstGeom>
          <a:solidFill>
            <a:srgbClr val="6B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47888" y="2002536"/>
            <a:ext cx="457200" cy="457200"/>
          </a:xfrm>
          <a:prstGeom prst="ellipse">
            <a:avLst/>
          </a:prstGeom>
          <a:solidFill>
            <a:srgbClr val="D2C7B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6256" y="2002536"/>
            <a:ext cx="457200" cy="457200"/>
          </a:xfrm>
          <a:prstGeom prst="ellipse">
            <a:avLst/>
          </a:prstGeom>
          <a:solidFill>
            <a:srgbClr val="4A40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0" y="5486400"/>
            <a:ext cx="1463040" cy="0"/>
          </a:xfrm>
          <a:prstGeom prst="line">
            <a:avLst/>
          </a:prstGeom>
          <a:noFill/>
          <a:ln w="10160">
            <a:solidFill>
              <a:srgbClr val="252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18293" y="2011680"/>
            <a:ext cx="0" cy="3474720"/>
          </a:xfrm>
          <a:prstGeom prst="line">
            <a:avLst/>
          </a:prstGeom>
          <a:noFill/>
          <a:ln w="12700">
            <a:solidFill>
              <a:srgbClr val="315F9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03893" y="2057400"/>
            <a:ext cx="1828800" cy="2560320"/>
          </a:xfrm>
          <a:prstGeom prst="arc">
            <a:avLst/>
          </a:prstGeom>
          <a:solidFill>
            <a:srgbClr val="B85C3C">
              <a:alpha val="72000"/>
            </a:srgbClr>
          </a:solidFill>
          <a:ln w="17780">
            <a:solidFill>
              <a:srgbClr val="252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62088" y="5788152"/>
            <a:ext cx="1280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KILN LOG / 07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85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5C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0" name="Text 1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529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Ceramic Studio Portfolio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