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6692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C875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SERIES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170432"/>
            <a:ext cx="53949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Trace the care decisions, not just the diagnosis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76656" y="2880360"/>
            <a:ext cx="4983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6674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fictional, editable structure for context, observations, decision points, pathway, follow-up, limits, and discussion.</a:t>
            </a:r>
            <a:endParaRPr lang="en-US" sz="1320" dirty="0"/>
          </a:p>
        </p:txBody>
      </p:sp>
      <p:sp>
        <p:nvSpPr>
          <p:cNvPr id="5" name="Shape 3"/>
          <p:cNvSpPr/>
          <p:nvPr/>
        </p:nvSpPr>
        <p:spPr>
          <a:xfrm>
            <a:off x="6400800" y="731520"/>
            <a:ext cx="4983480" cy="5394960"/>
          </a:xfrm>
          <a:prstGeom prst="rect">
            <a:avLst>
              <a:gd name="adj" fmla="val 1468"/>
            </a:avLst>
          </a:prstGeom>
          <a:solidFill>
            <a:srgbClr val="F8FBF8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720840" y="1097280"/>
            <a:ext cx="971550" cy="2080260"/>
          </a:xfrm>
          <a:prstGeom prst="rect">
            <a:avLst>
              <a:gd name="adj" fmla="val 7529"/>
            </a:avLst>
          </a:prstGeom>
          <a:solidFill>
            <a:srgbClr val="C87563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3720" y="132588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1</a:t>
            </a:r>
            <a:endParaRPr lang="en-US" sz="550" dirty="0"/>
          </a:p>
        </p:txBody>
      </p:sp>
      <p:sp>
        <p:nvSpPr>
          <p:cNvPr id="8" name="Shape 6"/>
          <p:cNvSpPr/>
          <p:nvPr/>
        </p:nvSpPr>
        <p:spPr>
          <a:xfrm>
            <a:off x="7760970" y="1097280"/>
            <a:ext cx="971550" cy="2080260"/>
          </a:xfrm>
          <a:prstGeom prst="rect">
            <a:avLst>
              <a:gd name="adj" fmla="val 7529"/>
            </a:avLst>
          </a:prstGeom>
          <a:solidFill>
            <a:srgbClr val="E4F0ED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943850" y="132588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2</a:t>
            </a:r>
            <a:endParaRPr lang="en-US" sz="550" dirty="0"/>
          </a:p>
        </p:txBody>
      </p:sp>
      <p:sp>
        <p:nvSpPr>
          <p:cNvPr id="10" name="Shape 8"/>
          <p:cNvSpPr/>
          <p:nvPr/>
        </p:nvSpPr>
        <p:spPr>
          <a:xfrm>
            <a:off x="8801100" y="1097280"/>
            <a:ext cx="971550" cy="2080260"/>
          </a:xfrm>
          <a:prstGeom prst="rect">
            <a:avLst>
              <a:gd name="adj" fmla="val 7529"/>
            </a:avLst>
          </a:prstGeom>
          <a:solidFill>
            <a:srgbClr val="72A8A1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983980" y="132588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3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9841230" y="1097280"/>
            <a:ext cx="971550" cy="2080260"/>
          </a:xfrm>
          <a:prstGeom prst="rect">
            <a:avLst>
              <a:gd name="adj" fmla="val 7529"/>
            </a:avLst>
          </a:prstGeom>
          <a:solidFill>
            <a:srgbClr val="E8C56A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024110" y="132588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4</a:t>
            </a:r>
            <a:endParaRPr lang="en-US" sz="550" dirty="0"/>
          </a:p>
        </p:txBody>
      </p:sp>
      <p:sp>
        <p:nvSpPr>
          <p:cNvPr id="14" name="Shape 12"/>
          <p:cNvSpPr/>
          <p:nvPr/>
        </p:nvSpPr>
        <p:spPr>
          <a:xfrm>
            <a:off x="6720840" y="3429000"/>
            <a:ext cx="971550" cy="2080260"/>
          </a:xfrm>
          <a:prstGeom prst="rect">
            <a:avLst>
              <a:gd name="adj" fmla="val 7529"/>
            </a:avLst>
          </a:prstGeom>
          <a:solidFill>
            <a:srgbClr val="C87563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903720" y="365760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5</a:t>
            </a:r>
            <a:endParaRPr lang="en-US" sz="550" dirty="0"/>
          </a:p>
        </p:txBody>
      </p:sp>
      <p:sp>
        <p:nvSpPr>
          <p:cNvPr id="16" name="Shape 14"/>
          <p:cNvSpPr/>
          <p:nvPr/>
        </p:nvSpPr>
        <p:spPr>
          <a:xfrm>
            <a:off x="7760970" y="3429000"/>
            <a:ext cx="971550" cy="2080260"/>
          </a:xfrm>
          <a:prstGeom prst="rect">
            <a:avLst>
              <a:gd name="adj" fmla="val 7529"/>
            </a:avLst>
          </a:prstGeom>
          <a:solidFill>
            <a:srgbClr val="E4F0ED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943850" y="365760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6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8801100" y="3429000"/>
            <a:ext cx="971550" cy="2080260"/>
          </a:xfrm>
          <a:prstGeom prst="rect">
            <a:avLst>
              <a:gd name="adj" fmla="val 7529"/>
            </a:avLst>
          </a:prstGeom>
          <a:solidFill>
            <a:srgbClr val="72A8A1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983980" y="365760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7</a:t>
            </a:r>
            <a:endParaRPr lang="en-US" sz="550" dirty="0"/>
          </a:p>
        </p:txBody>
      </p:sp>
      <p:sp>
        <p:nvSpPr>
          <p:cNvPr id="20" name="Shape 18"/>
          <p:cNvSpPr/>
          <p:nvPr/>
        </p:nvSpPr>
        <p:spPr>
          <a:xfrm>
            <a:off x="9841230" y="3429000"/>
            <a:ext cx="971550" cy="2080260"/>
          </a:xfrm>
          <a:prstGeom prst="rect">
            <a:avLst>
              <a:gd name="adj" fmla="val 7529"/>
            </a:avLst>
          </a:prstGeom>
          <a:solidFill>
            <a:srgbClr val="E8C56A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24110" y="365760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8</a:t>
            </a:r>
            <a:endParaRPr lang="en-US" sz="550" dirty="0"/>
          </a:p>
        </p:txBody>
      </p:sp>
      <p:sp>
        <p:nvSpPr>
          <p:cNvPr id="22" name="Shape 20"/>
          <p:cNvSpPr/>
          <p:nvPr/>
        </p:nvSpPr>
        <p:spPr>
          <a:xfrm>
            <a:off x="685800" y="4983480"/>
            <a:ext cx="4434840" cy="457200"/>
          </a:xfrm>
          <a:prstGeom prst="roundRect">
            <a:avLst>
              <a:gd name="adj" fmla="val 16000"/>
            </a:avLst>
          </a:prstGeom>
          <a:solidFill>
            <a:srgbClr val="E4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14400" y="5148072"/>
            <a:ext cx="3977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· NATIVE SHAPES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C875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01 · CONTEXT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Begin with the person and the care setting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8FBF8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C87563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247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1</a:t>
            </a:r>
            <a:endParaRPr lang="en-US" sz="550" dirty="0"/>
          </a:p>
        </p:txBody>
      </p:sp>
      <p:sp>
        <p:nvSpPr>
          <p:cNvPr id="8" name="Shape 6"/>
          <p:cNvSpPr/>
          <p:nvPr/>
        </p:nvSpPr>
        <p:spPr>
          <a:xfrm>
            <a:off x="25420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E4F0ED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249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2</a:t>
            </a:r>
            <a:endParaRPr lang="en-US" sz="550" dirty="0"/>
          </a:p>
        </p:txBody>
      </p:sp>
      <p:sp>
        <p:nvSpPr>
          <p:cNvPr id="10" name="Shape 8"/>
          <p:cNvSpPr/>
          <p:nvPr/>
        </p:nvSpPr>
        <p:spPr>
          <a:xfrm>
            <a:off x="41422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72A8A1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251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3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57424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E8C56A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253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4</a:t>
            </a:r>
            <a:endParaRPr lang="en-US" sz="550" dirty="0"/>
          </a:p>
        </p:txBody>
      </p:sp>
      <p:sp>
        <p:nvSpPr>
          <p:cNvPr id="14" name="Shape 12"/>
          <p:cNvSpPr/>
          <p:nvPr/>
        </p:nvSpPr>
        <p:spPr>
          <a:xfrm>
            <a:off x="9418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C87563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247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5</a:t>
            </a:r>
            <a:endParaRPr lang="en-US" sz="550" dirty="0"/>
          </a:p>
        </p:txBody>
      </p:sp>
      <p:sp>
        <p:nvSpPr>
          <p:cNvPr id="16" name="Shape 14"/>
          <p:cNvSpPr/>
          <p:nvPr/>
        </p:nvSpPr>
        <p:spPr>
          <a:xfrm>
            <a:off x="25420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E4F0ED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7249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6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41422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72A8A1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251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7</a:t>
            </a:r>
            <a:endParaRPr lang="en-US" sz="550" dirty="0"/>
          </a:p>
        </p:txBody>
      </p:sp>
      <p:sp>
        <p:nvSpPr>
          <p:cNvPr id="20" name="Shape 18"/>
          <p:cNvSpPr/>
          <p:nvPr/>
        </p:nvSpPr>
        <p:spPr>
          <a:xfrm>
            <a:off x="57424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E8C56A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253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8</a:t>
            </a:r>
            <a:endParaRPr lang="en-US" sz="550" dirty="0"/>
          </a:p>
        </p:txBody>
      </p:sp>
      <p:sp>
        <p:nvSpPr>
          <p:cNvPr id="22" name="Text 20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fictional demographics, presenting concern, history, and consent note.</a:t>
            </a:r>
            <a:endParaRPr lang="en-US" sz="1210" dirty="0"/>
          </a:p>
        </p:txBody>
      </p:sp>
      <p:sp>
        <p:nvSpPr>
          <p:cNvPr id="23" name="Shape 21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E4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C875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Case 07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6" name="Text 24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27" name="Text 25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C875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02 · OBSERVE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Separate observation from interpretation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8FBF8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C87563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247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1</a:t>
            </a:r>
            <a:endParaRPr lang="en-US" sz="550" dirty="0"/>
          </a:p>
        </p:txBody>
      </p:sp>
      <p:sp>
        <p:nvSpPr>
          <p:cNvPr id="8" name="Shape 6"/>
          <p:cNvSpPr/>
          <p:nvPr/>
        </p:nvSpPr>
        <p:spPr>
          <a:xfrm>
            <a:off x="25420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E4F0ED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249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2</a:t>
            </a:r>
            <a:endParaRPr lang="en-US" sz="550" dirty="0"/>
          </a:p>
        </p:txBody>
      </p:sp>
      <p:sp>
        <p:nvSpPr>
          <p:cNvPr id="10" name="Shape 8"/>
          <p:cNvSpPr/>
          <p:nvPr/>
        </p:nvSpPr>
        <p:spPr>
          <a:xfrm>
            <a:off x="41422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72A8A1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251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3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57424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E8C56A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253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4</a:t>
            </a:r>
            <a:endParaRPr lang="en-US" sz="550" dirty="0"/>
          </a:p>
        </p:txBody>
      </p:sp>
      <p:sp>
        <p:nvSpPr>
          <p:cNvPr id="14" name="Shape 12"/>
          <p:cNvSpPr/>
          <p:nvPr/>
        </p:nvSpPr>
        <p:spPr>
          <a:xfrm>
            <a:off x="9418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C87563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247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5</a:t>
            </a:r>
            <a:endParaRPr lang="en-US" sz="550" dirty="0"/>
          </a:p>
        </p:txBody>
      </p:sp>
      <p:sp>
        <p:nvSpPr>
          <p:cNvPr id="16" name="Shape 14"/>
          <p:cNvSpPr/>
          <p:nvPr/>
        </p:nvSpPr>
        <p:spPr>
          <a:xfrm>
            <a:off x="25420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E4F0ED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7249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6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41422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72A8A1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251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7</a:t>
            </a:r>
            <a:endParaRPr lang="en-US" sz="550" dirty="0"/>
          </a:p>
        </p:txBody>
      </p:sp>
      <p:sp>
        <p:nvSpPr>
          <p:cNvPr id="20" name="Shape 18"/>
          <p:cNvSpPr/>
          <p:nvPr/>
        </p:nvSpPr>
        <p:spPr>
          <a:xfrm>
            <a:off x="57424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E8C56A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253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8</a:t>
            </a:r>
            <a:endParaRPr lang="en-US" sz="550" dirty="0"/>
          </a:p>
        </p:txBody>
      </p:sp>
      <p:sp>
        <p:nvSpPr>
          <p:cNvPr id="22" name="Text 20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Lay out placeholder symptoms, measures, timeline, and uncertainty.</a:t>
            </a:r>
            <a:endParaRPr lang="en-US" sz="1210" dirty="0"/>
          </a:p>
        </p:txBody>
      </p:sp>
      <p:sp>
        <p:nvSpPr>
          <p:cNvPr id="23" name="Shape 21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E4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C875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signals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6" name="Text 24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27" name="Text 25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C875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03 · DECIDE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the decision point explicit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8FBF8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C87563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247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1</a:t>
            </a:r>
            <a:endParaRPr lang="en-US" sz="550" dirty="0"/>
          </a:p>
        </p:txBody>
      </p:sp>
      <p:sp>
        <p:nvSpPr>
          <p:cNvPr id="8" name="Shape 6"/>
          <p:cNvSpPr/>
          <p:nvPr/>
        </p:nvSpPr>
        <p:spPr>
          <a:xfrm>
            <a:off x="25420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E4F0ED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249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2</a:t>
            </a:r>
            <a:endParaRPr lang="en-US" sz="550" dirty="0"/>
          </a:p>
        </p:txBody>
      </p:sp>
      <p:sp>
        <p:nvSpPr>
          <p:cNvPr id="10" name="Shape 8"/>
          <p:cNvSpPr/>
          <p:nvPr/>
        </p:nvSpPr>
        <p:spPr>
          <a:xfrm>
            <a:off x="41422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72A8A1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251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3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57424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E8C56A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253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4</a:t>
            </a:r>
            <a:endParaRPr lang="en-US" sz="550" dirty="0"/>
          </a:p>
        </p:txBody>
      </p:sp>
      <p:sp>
        <p:nvSpPr>
          <p:cNvPr id="14" name="Shape 12"/>
          <p:cNvSpPr/>
          <p:nvPr/>
        </p:nvSpPr>
        <p:spPr>
          <a:xfrm>
            <a:off x="9418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C87563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247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5</a:t>
            </a:r>
            <a:endParaRPr lang="en-US" sz="550" dirty="0"/>
          </a:p>
        </p:txBody>
      </p:sp>
      <p:sp>
        <p:nvSpPr>
          <p:cNvPr id="16" name="Shape 14"/>
          <p:cNvSpPr/>
          <p:nvPr/>
        </p:nvSpPr>
        <p:spPr>
          <a:xfrm>
            <a:off x="25420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E4F0ED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7249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6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41422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72A8A1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251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7</a:t>
            </a:r>
            <a:endParaRPr lang="en-US" sz="550" dirty="0"/>
          </a:p>
        </p:txBody>
      </p:sp>
      <p:sp>
        <p:nvSpPr>
          <p:cNvPr id="20" name="Shape 18"/>
          <p:cNvSpPr/>
          <p:nvPr/>
        </p:nvSpPr>
        <p:spPr>
          <a:xfrm>
            <a:off x="57424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E8C56A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253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8</a:t>
            </a:r>
            <a:endParaRPr lang="en-US" sz="550" dirty="0"/>
          </a:p>
        </p:txBody>
      </p:sp>
      <p:sp>
        <p:nvSpPr>
          <p:cNvPr id="22" name="Text 20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differential, consult, constraint, and chosen next step.</a:t>
            </a:r>
            <a:endParaRPr lang="en-US" sz="1210" dirty="0"/>
          </a:p>
        </p:txBody>
      </p:sp>
      <p:sp>
        <p:nvSpPr>
          <p:cNvPr id="23" name="Shape 21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E4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C875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routes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6" name="Text 24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27" name="Text 25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C875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04 · PATHWAY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 unfolds through named checkpoints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8FBF8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C87563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247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1</a:t>
            </a:r>
            <a:endParaRPr lang="en-US" sz="550" dirty="0"/>
          </a:p>
        </p:txBody>
      </p:sp>
      <p:sp>
        <p:nvSpPr>
          <p:cNvPr id="8" name="Shape 6"/>
          <p:cNvSpPr/>
          <p:nvPr/>
        </p:nvSpPr>
        <p:spPr>
          <a:xfrm>
            <a:off x="25420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E4F0ED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249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2</a:t>
            </a:r>
            <a:endParaRPr lang="en-US" sz="550" dirty="0"/>
          </a:p>
        </p:txBody>
      </p:sp>
      <p:sp>
        <p:nvSpPr>
          <p:cNvPr id="10" name="Shape 8"/>
          <p:cNvSpPr/>
          <p:nvPr/>
        </p:nvSpPr>
        <p:spPr>
          <a:xfrm>
            <a:off x="41422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72A8A1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251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3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57424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E8C56A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253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4</a:t>
            </a:r>
            <a:endParaRPr lang="en-US" sz="550" dirty="0"/>
          </a:p>
        </p:txBody>
      </p:sp>
      <p:sp>
        <p:nvSpPr>
          <p:cNvPr id="14" name="Shape 12"/>
          <p:cNvSpPr/>
          <p:nvPr/>
        </p:nvSpPr>
        <p:spPr>
          <a:xfrm>
            <a:off x="9418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C87563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247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5</a:t>
            </a:r>
            <a:endParaRPr lang="en-US" sz="550" dirty="0"/>
          </a:p>
        </p:txBody>
      </p:sp>
      <p:sp>
        <p:nvSpPr>
          <p:cNvPr id="16" name="Shape 14"/>
          <p:cNvSpPr/>
          <p:nvPr/>
        </p:nvSpPr>
        <p:spPr>
          <a:xfrm>
            <a:off x="25420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E4F0ED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7249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6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41422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72A8A1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251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7</a:t>
            </a:r>
            <a:endParaRPr lang="en-US" sz="550" dirty="0"/>
          </a:p>
        </p:txBody>
      </p:sp>
      <p:sp>
        <p:nvSpPr>
          <p:cNvPr id="20" name="Shape 18"/>
          <p:cNvSpPr/>
          <p:nvPr/>
        </p:nvSpPr>
        <p:spPr>
          <a:xfrm>
            <a:off x="57424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E8C56A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253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8</a:t>
            </a:r>
            <a:endParaRPr lang="en-US" sz="550" dirty="0"/>
          </a:p>
        </p:txBody>
      </p:sp>
      <p:sp>
        <p:nvSpPr>
          <p:cNvPr id="22" name="Text 20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intervention, monitoring, escalation, and handoff.</a:t>
            </a:r>
            <a:endParaRPr lang="en-US" sz="1210" dirty="0"/>
          </a:p>
        </p:txBody>
      </p:sp>
      <p:sp>
        <p:nvSpPr>
          <p:cNvPr id="23" name="Shape 21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E4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C875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nodes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6" name="Text 24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27" name="Text 25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C875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05 · FOLLOW-UP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Follow-up is part of the case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8FBF8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C87563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247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1</a:t>
            </a:r>
            <a:endParaRPr lang="en-US" sz="550" dirty="0"/>
          </a:p>
        </p:txBody>
      </p:sp>
      <p:sp>
        <p:nvSpPr>
          <p:cNvPr id="8" name="Shape 6"/>
          <p:cNvSpPr/>
          <p:nvPr/>
        </p:nvSpPr>
        <p:spPr>
          <a:xfrm>
            <a:off x="25420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E4F0ED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249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2</a:t>
            </a:r>
            <a:endParaRPr lang="en-US" sz="550" dirty="0"/>
          </a:p>
        </p:txBody>
      </p:sp>
      <p:sp>
        <p:nvSpPr>
          <p:cNvPr id="10" name="Shape 8"/>
          <p:cNvSpPr/>
          <p:nvPr/>
        </p:nvSpPr>
        <p:spPr>
          <a:xfrm>
            <a:off x="41422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72A8A1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251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3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57424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E8C56A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253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4</a:t>
            </a:r>
            <a:endParaRPr lang="en-US" sz="550" dirty="0"/>
          </a:p>
        </p:txBody>
      </p:sp>
      <p:sp>
        <p:nvSpPr>
          <p:cNvPr id="14" name="Shape 12"/>
          <p:cNvSpPr/>
          <p:nvPr/>
        </p:nvSpPr>
        <p:spPr>
          <a:xfrm>
            <a:off x="9418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C87563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247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5</a:t>
            </a:r>
            <a:endParaRPr lang="en-US" sz="550" dirty="0"/>
          </a:p>
        </p:txBody>
      </p:sp>
      <p:sp>
        <p:nvSpPr>
          <p:cNvPr id="16" name="Shape 14"/>
          <p:cNvSpPr/>
          <p:nvPr/>
        </p:nvSpPr>
        <p:spPr>
          <a:xfrm>
            <a:off x="25420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E4F0ED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7249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6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41422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72A8A1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251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7</a:t>
            </a:r>
            <a:endParaRPr lang="en-US" sz="550" dirty="0"/>
          </a:p>
        </p:txBody>
      </p:sp>
      <p:sp>
        <p:nvSpPr>
          <p:cNvPr id="20" name="Shape 18"/>
          <p:cNvSpPr/>
          <p:nvPr/>
        </p:nvSpPr>
        <p:spPr>
          <a:xfrm>
            <a:off x="57424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E8C56A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253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8</a:t>
            </a:r>
            <a:endParaRPr lang="en-US" sz="550" dirty="0"/>
          </a:p>
        </p:txBody>
      </p:sp>
      <p:sp>
        <p:nvSpPr>
          <p:cNvPr id="22" name="Text 20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 placeholder response, adherence, review date, and adjustment.</a:t>
            </a:r>
            <a:endParaRPr lang="en-US" sz="1210" dirty="0"/>
          </a:p>
        </p:txBody>
      </p:sp>
      <p:sp>
        <p:nvSpPr>
          <p:cNvPr id="23" name="Shape 21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E4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C875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days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6" name="Text 24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27" name="Text 25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C875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06 · LIMITS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case is not a general conclusion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8FBF8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C87563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247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1</a:t>
            </a:r>
            <a:endParaRPr lang="en-US" sz="550" dirty="0"/>
          </a:p>
        </p:txBody>
      </p:sp>
      <p:sp>
        <p:nvSpPr>
          <p:cNvPr id="8" name="Shape 6"/>
          <p:cNvSpPr/>
          <p:nvPr/>
        </p:nvSpPr>
        <p:spPr>
          <a:xfrm>
            <a:off x="25420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E4F0ED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249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2</a:t>
            </a:r>
            <a:endParaRPr lang="en-US" sz="550" dirty="0"/>
          </a:p>
        </p:txBody>
      </p:sp>
      <p:sp>
        <p:nvSpPr>
          <p:cNvPr id="10" name="Shape 8"/>
          <p:cNvSpPr/>
          <p:nvPr/>
        </p:nvSpPr>
        <p:spPr>
          <a:xfrm>
            <a:off x="41422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72A8A1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251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3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57424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E8C56A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253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4</a:t>
            </a:r>
            <a:endParaRPr lang="en-US" sz="550" dirty="0"/>
          </a:p>
        </p:txBody>
      </p:sp>
      <p:sp>
        <p:nvSpPr>
          <p:cNvPr id="14" name="Shape 12"/>
          <p:cNvSpPr/>
          <p:nvPr/>
        </p:nvSpPr>
        <p:spPr>
          <a:xfrm>
            <a:off x="9418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C87563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247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5</a:t>
            </a:r>
            <a:endParaRPr lang="en-US" sz="550" dirty="0"/>
          </a:p>
        </p:txBody>
      </p:sp>
      <p:sp>
        <p:nvSpPr>
          <p:cNvPr id="16" name="Shape 14"/>
          <p:cNvSpPr/>
          <p:nvPr/>
        </p:nvSpPr>
        <p:spPr>
          <a:xfrm>
            <a:off x="25420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E4F0ED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7249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6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41422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72A8A1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251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7</a:t>
            </a:r>
            <a:endParaRPr lang="en-US" sz="550" dirty="0"/>
          </a:p>
        </p:txBody>
      </p:sp>
      <p:sp>
        <p:nvSpPr>
          <p:cNvPr id="20" name="Shape 18"/>
          <p:cNvSpPr/>
          <p:nvPr/>
        </p:nvSpPr>
        <p:spPr>
          <a:xfrm>
            <a:off x="57424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E8C56A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253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8</a:t>
            </a:r>
            <a:endParaRPr lang="en-US" sz="550" dirty="0"/>
          </a:p>
        </p:txBody>
      </p:sp>
      <p:sp>
        <p:nvSpPr>
          <p:cNvPr id="22" name="Text 20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missing data, confounders, safety considerations, and scope.</a:t>
            </a:r>
            <a:endParaRPr lang="en-US" sz="1210" dirty="0"/>
          </a:p>
        </p:txBody>
      </p:sp>
      <p:sp>
        <p:nvSpPr>
          <p:cNvPr id="23" name="Shape 21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E4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C875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limits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6" name="Text 24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27" name="Text 25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C875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 · DISCUSS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Invite the next clinical question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8FBF8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C87563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247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1</a:t>
            </a:r>
            <a:endParaRPr lang="en-US" sz="550" dirty="0"/>
          </a:p>
        </p:txBody>
      </p:sp>
      <p:sp>
        <p:nvSpPr>
          <p:cNvPr id="8" name="Shape 6"/>
          <p:cNvSpPr/>
          <p:nvPr/>
        </p:nvSpPr>
        <p:spPr>
          <a:xfrm>
            <a:off x="25420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E4F0ED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249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2</a:t>
            </a:r>
            <a:endParaRPr lang="en-US" sz="550" dirty="0"/>
          </a:p>
        </p:txBody>
      </p:sp>
      <p:sp>
        <p:nvSpPr>
          <p:cNvPr id="10" name="Shape 8"/>
          <p:cNvSpPr/>
          <p:nvPr/>
        </p:nvSpPr>
        <p:spPr>
          <a:xfrm>
            <a:off x="41422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72A8A1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251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3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57424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E8C56A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253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4</a:t>
            </a:r>
            <a:endParaRPr lang="en-US" sz="550" dirty="0"/>
          </a:p>
        </p:txBody>
      </p:sp>
      <p:sp>
        <p:nvSpPr>
          <p:cNvPr id="14" name="Shape 12"/>
          <p:cNvSpPr/>
          <p:nvPr/>
        </p:nvSpPr>
        <p:spPr>
          <a:xfrm>
            <a:off x="9418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C87563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247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5</a:t>
            </a:r>
            <a:endParaRPr lang="en-US" sz="550" dirty="0"/>
          </a:p>
        </p:txBody>
      </p:sp>
      <p:sp>
        <p:nvSpPr>
          <p:cNvPr id="16" name="Shape 14"/>
          <p:cNvSpPr/>
          <p:nvPr/>
        </p:nvSpPr>
        <p:spPr>
          <a:xfrm>
            <a:off x="25420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E4F0ED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7249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6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41422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72A8A1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251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7</a:t>
            </a:r>
            <a:endParaRPr lang="en-US" sz="550" dirty="0"/>
          </a:p>
        </p:txBody>
      </p:sp>
      <p:sp>
        <p:nvSpPr>
          <p:cNvPr id="20" name="Shape 18"/>
          <p:cNvSpPr/>
          <p:nvPr/>
        </p:nvSpPr>
        <p:spPr>
          <a:xfrm>
            <a:off x="57424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E8C56A"/>
          </a:solidFill>
          <a:ln w="12700">
            <a:solidFill>
              <a:srgbClr val="25424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253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8</a:t>
            </a:r>
            <a:endParaRPr lang="en-US" sz="550" dirty="0"/>
          </a:p>
        </p:txBody>
      </p:sp>
      <p:sp>
        <p:nvSpPr>
          <p:cNvPr id="22" name="Text 20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learning points, open question, and supervision reminder.</a:t>
            </a:r>
            <a:endParaRPr lang="en-US" sz="1210" dirty="0"/>
          </a:p>
        </p:txBody>
      </p:sp>
      <p:sp>
        <p:nvSpPr>
          <p:cNvPr id="23" name="Shape 21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E4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C875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prompts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6" name="Text 24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27" name="Text 25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254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 Pathway Clinical Case</dc:title>
  <dc:subject>Original editable PowerPoint template</dc:subject>
  <dc:creator>FreeAIPPT</dc:creator>
  <cp:lastModifiedBy>FreeAIPPT</cp:lastModifiedBy>
  <cp:revision>1</cp:revision>
  <dcterms:created xsi:type="dcterms:W3CDTF">2026-09-28T13:30:56Z</dcterms:created>
  <dcterms:modified xsi:type="dcterms:W3CDTF">2026-09-28T13:30:56Z</dcterms:modified>
</cp:coreProperties>
</file>