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8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901952"/>
          </a:xfrm>
          <a:prstGeom prst="rect">
            <a:avLst>
              <a:gd name="adj" fmla="val 2885"/>
            </a:avLst>
          </a:prstGeom>
          <a:solidFill>
            <a:srgbClr val="3157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9765792" y="0"/>
            <a:ext cx="2425903" cy="6858000"/>
          </a:xfrm>
          <a:prstGeom prst="rect">
            <a:avLst>
              <a:gd name="adj" fmla="val 2262"/>
            </a:avLst>
          </a:prstGeom>
          <a:solidFill>
            <a:srgbClr val="EC503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8577072" y="4297680"/>
            <a:ext cx="2606040" cy="1508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200" b="1" dirty="0">
                <a:solidFill>
                  <a:srgbClr val="E9ED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7200" dirty="0"/>
          </a:p>
        </p:txBody>
      </p:sp>
      <p:sp>
        <p:nvSpPr>
          <p:cNvPr id="5" name="Text 3"/>
          <p:cNvSpPr/>
          <p:nvPr/>
        </p:nvSpPr>
        <p:spPr>
          <a:xfrm>
            <a:off x="658368" y="65836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CAMPAIGN / LAUNCH</a:t>
            </a:r>
            <a:endParaRPr lang="en-US" sz="800" dirty="0"/>
          </a:p>
        </p:txBody>
      </p:sp>
      <p:sp>
        <p:nvSpPr>
          <p:cNvPr id="6" name="Text 4"/>
          <p:cNvSpPr/>
          <p:nvPr/>
        </p:nvSpPr>
        <p:spPr>
          <a:xfrm>
            <a:off x="658368" y="2487168"/>
            <a:ext cx="809244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4300" b="1" dirty="0">
                <a:solidFill>
                  <a:srgbClr val="1D21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Campaign Marketing Plan</a:t>
            </a:r>
            <a:endParaRPr lang="en-US" sz="4300" dirty="0"/>
          </a:p>
        </p:txBody>
      </p:sp>
      <p:sp>
        <p:nvSpPr>
          <p:cNvPr id="7" name="Text 5"/>
          <p:cNvSpPr/>
          <p:nvPr/>
        </p:nvSpPr>
        <p:spPr>
          <a:xfrm>
            <a:off x="685800" y="4041648"/>
            <a:ext cx="566928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00" dirty="0">
                <a:solidFill>
                  <a:srgbClr val="646A7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idea, expressed with disciplined variety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685800" y="5596128"/>
            <a:ext cx="3520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140" kern="0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BRIEF → IDEA → ACTION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157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 / BRIEF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078992"/>
            <a:ext cx="12191695" cy="1024128"/>
          </a:xfrm>
          <a:prstGeom prst="rect">
            <a:avLst>
              <a:gd name="adj" fmla="val 5357"/>
            </a:avLst>
          </a:prstGeom>
          <a:solidFill>
            <a:srgbClr val="3157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2331720"/>
            <a:ext cx="2331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600" b="1" dirty="0">
                <a:solidFill>
                  <a:srgbClr val="E9ED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6600" dirty="0"/>
          </a:p>
        </p:txBody>
      </p:sp>
      <p:sp>
        <p:nvSpPr>
          <p:cNvPr id="6" name="Text 4"/>
          <p:cNvSpPr/>
          <p:nvPr/>
        </p:nvSpPr>
        <p:spPr>
          <a:xfrm>
            <a:off x="658368" y="2468880"/>
            <a:ext cx="7543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D21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Define the commercial move before the creative task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85800" y="3977640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Name the behavior, business value, timing, constraints, and evidence the campaign must create.</a:t>
            </a:r>
            <a:endParaRPr lang="en-US" sz="1340" dirty="0"/>
          </a:p>
        </p:txBody>
      </p:sp>
      <p:sp>
        <p:nvSpPr>
          <p:cNvPr id="8" name="Shape 6"/>
          <p:cNvSpPr/>
          <p:nvPr/>
        </p:nvSpPr>
        <p:spPr>
          <a:xfrm>
            <a:off x="685800" y="5212080"/>
            <a:ext cx="2423160" cy="512064"/>
          </a:xfrm>
          <a:prstGeom prst="roundRect">
            <a:avLst>
              <a:gd name="adj" fmla="val 10714"/>
            </a:avLst>
          </a:prstGeom>
          <a:solidFill>
            <a:srgbClr val="1D213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538581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+18%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828800" y="5385816"/>
            <a:ext cx="9875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target response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2" name="Text 1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157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 / AUDIENCE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078992"/>
            <a:ext cx="12191695" cy="1024128"/>
          </a:xfrm>
          <a:prstGeom prst="rect">
            <a:avLst>
              <a:gd name="adj" fmla="val 5357"/>
            </a:avLst>
          </a:prstGeom>
          <a:solidFill>
            <a:srgbClr val="EC503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2331720"/>
            <a:ext cx="2331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600" b="1" dirty="0">
                <a:solidFill>
                  <a:srgbClr val="E9ED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6600" dirty="0"/>
          </a:p>
        </p:txBody>
      </p:sp>
      <p:sp>
        <p:nvSpPr>
          <p:cNvPr id="6" name="Text 4"/>
          <p:cNvSpPr/>
          <p:nvPr/>
        </p:nvSpPr>
        <p:spPr>
          <a:xfrm>
            <a:off x="658368" y="2468880"/>
            <a:ext cx="7543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D21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Find the tension that makes the message relevant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85800" y="3977640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Describe the situation, motivation, barrier, current workaround, and language customers use.</a:t>
            </a:r>
            <a:endParaRPr lang="en-US" sz="1340" dirty="0"/>
          </a:p>
        </p:txBody>
      </p:sp>
      <p:sp>
        <p:nvSpPr>
          <p:cNvPr id="8" name="Shape 6"/>
          <p:cNvSpPr/>
          <p:nvPr/>
        </p:nvSpPr>
        <p:spPr>
          <a:xfrm>
            <a:off x="685800" y="5212080"/>
            <a:ext cx="2423160" cy="512064"/>
          </a:xfrm>
          <a:prstGeom prst="roundRect">
            <a:avLst>
              <a:gd name="adj" fmla="val 10714"/>
            </a:avLst>
          </a:prstGeom>
          <a:solidFill>
            <a:srgbClr val="1D213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538581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tension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828800" y="5385816"/>
            <a:ext cx="9875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worth resolving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2" name="Text 1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157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 / MESSAGE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078992"/>
            <a:ext cx="12191695" cy="1024128"/>
          </a:xfrm>
          <a:prstGeom prst="rect">
            <a:avLst>
              <a:gd name="adj" fmla="val 5357"/>
            </a:avLst>
          </a:prstGeom>
          <a:solidFill>
            <a:srgbClr val="3157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2331720"/>
            <a:ext cx="2331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600" b="1" dirty="0">
                <a:solidFill>
                  <a:srgbClr val="E9ED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6600" dirty="0"/>
          </a:p>
        </p:txBody>
      </p:sp>
      <p:sp>
        <p:nvSpPr>
          <p:cNvPr id="6" name="Text 4"/>
          <p:cNvSpPr/>
          <p:nvPr/>
        </p:nvSpPr>
        <p:spPr>
          <a:xfrm>
            <a:off x="658368" y="2468880"/>
            <a:ext cx="7543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D21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Build a hierarchy the audience can remember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85800" y="3977640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the central promise, reasons to believe, useful detail, and required action.</a:t>
            </a:r>
            <a:endParaRPr lang="en-US" sz="1340" dirty="0"/>
          </a:p>
        </p:txBody>
      </p:sp>
      <p:sp>
        <p:nvSpPr>
          <p:cNvPr id="8" name="Shape 6"/>
          <p:cNvSpPr/>
          <p:nvPr/>
        </p:nvSpPr>
        <p:spPr>
          <a:xfrm>
            <a:off x="685800" y="5212080"/>
            <a:ext cx="2423160" cy="512064"/>
          </a:xfrm>
          <a:prstGeom prst="roundRect">
            <a:avLst>
              <a:gd name="adj" fmla="val 10714"/>
            </a:avLst>
          </a:prstGeom>
          <a:solidFill>
            <a:srgbClr val="1D213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538581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 layers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828800" y="5385816"/>
            <a:ext cx="9875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message system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2" name="Text 1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157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 / PLATFORM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078992"/>
            <a:ext cx="12191695" cy="1024128"/>
          </a:xfrm>
          <a:prstGeom prst="rect">
            <a:avLst>
              <a:gd name="adj" fmla="val 5357"/>
            </a:avLst>
          </a:prstGeom>
          <a:solidFill>
            <a:srgbClr val="EC503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2331720"/>
            <a:ext cx="2331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600" b="1" dirty="0">
                <a:solidFill>
                  <a:srgbClr val="E9ED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6600" dirty="0"/>
          </a:p>
        </p:txBody>
      </p:sp>
      <p:sp>
        <p:nvSpPr>
          <p:cNvPr id="6" name="Text 4"/>
          <p:cNvSpPr/>
          <p:nvPr/>
        </p:nvSpPr>
        <p:spPr>
          <a:xfrm>
            <a:off x="658368" y="2468880"/>
            <a:ext cx="7543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D21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Create a campaign idea that can travel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85800" y="3977640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the recurring thought, visual behavior, tone, and boundaries for channel adaptation.</a:t>
            </a:r>
            <a:endParaRPr lang="en-US" sz="1340" dirty="0"/>
          </a:p>
        </p:txBody>
      </p:sp>
      <p:sp>
        <p:nvSpPr>
          <p:cNvPr id="8" name="Shape 6"/>
          <p:cNvSpPr/>
          <p:nvPr/>
        </p:nvSpPr>
        <p:spPr>
          <a:xfrm>
            <a:off x="685800" y="5212080"/>
            <a:ext cx="2423160" cy="512064"/>
          </a:xfrm>
          <a:prstGeom prst="roundRect">
            <a:avLst>
              <a:gd name="adj" fmla="val 10714"/>
            </a:avLst>
          </a:prstGeom>
          <a:solidFill>
            <a:srgbClr val="1D213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538581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idea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828800" y="5385816"/>
            <a:ext cx="9875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many expressions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2" name="Text 1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157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 / CHANNELS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078992"/>
            <a:ext cx="12191695" cy="1024128"/>
          </a:xfrm>
          <a:prstGeom prst="rect">
            <a:avLst>
              <a:gd name="adj" fmla="val 5357"/>
            </a:avLst>
          </a:prstGeom>
          <a:solidFill>
            <a:srgbClr val="3157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2331720"/>
            <a:ext cx="2331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600" b="1" dirty="0">
                <a:solidFill>
                  <a:srgbClr val="E9ED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6600" dirty="0"/>
          </a:p>
        </p:txBody>
      </p:sp>
      <p:sp>
        <p:nvSpPr>
          <p:cNvPr id="6" name="Text 4"/>
          <p:cNvSpPr/>
          <p:nvPr/>
        </p:nvSpPr>
        <p:spPr>
          <a:xfrm>
            <a:off x="658368" y="2468880"/>
            <a:ext cx="7543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D21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Give every channel a specific job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85800" y="3977640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Assign attention, education, capture, conversion, and retention roles before choosing formats.</a:t>
            </a:r>
            <a:endParaRPr lang="en-US" sz="1340" dirty="0"/>
          </a:p>
        </p:txBody>
      </p:sp>
      <p:sp>
        <p:nvSpPr>
          <p:cNvPr id="8" name="Shape 6"/>
          <p:cNvSpPr/>
          <p:nvPr/>
        </p:nvSpPr>
        <p:spPr>
          <a:xfrm>
            <a:off x="685800" y="5212080"/>
            <a:ext cx="2423160" cy="512064"/>
          </a:xfrm>
          <a:prstGeom prst="roundRect">
            <a:avLst>
              <a:gd name="adj" fmla="val 10714"/>
            </a:avLst>
          </a:prstGeom>
          <a:solidFill>
            <a:srgbClr val="1D213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538581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roles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828800" y="5385816"/>
            <a:ext cx="9875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across the journey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2" name="Text 1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157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 / FLIGHTING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078992"/>
            <a:ext cx="12191695" cy="1024128"/>
          </a:xfrm>
          <a:prstGeom prst="rect">
            <a:avLst>
              <a:gd name="adj" fmla="val 5357"/>
            </a:avLst>
          </a:prstGeom>
          <a:solidFill>
            <a:srgbClr val="EC503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2331720"/>
            <a:ext cx="2331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600" b="1" dirty="0">
                <a:solidFill>
                  <a:srgbClr val="E9ED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6600" dirty="0"/>
          </a:p>
        </p:txBody>
      </p:sp>
      <p:sp>
        <p:nvSpPr>
          <p:cNvPr id="6" name="Text 4"/>
          <p:cNvSpPr/>
          <p:nvPr/>
        </p:nvSpPr>
        <p:spPr>
          <a:xfrm>
            <a:off x="658368" y="2468880"/>
            <a:ext cx="7543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D21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Sequence learning, launch, and reinforcement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85800" y="3977640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Plan moments, dependencies, owners, stop rules, and transitions between campaign phases.</a:t>
            </a:r>
            <a:endParaRPr lang="en-US" sz="1340" dirty="0"/>
          </a:p>
        </p:txBody>
      </p:sp>
      <p:sp>
        <p:nvSpPr>
          <p:cNvPr id="8" name="Shape 6"/>
          <p:cNvSpPr/>
          <p:nvPr/>
        </p:nvSpPr>
        <p:spPr>
          <a:xfrm>
            <a:off x="685800" y="5212080"/>
            <a:ext cx="2423160" cy="512064"/>
          </a:xfrm>
          <a:prstGeom prst="roundRect">
            <a:avLst>
              <a:gd name="adj" fmla="val 10714"/>
            </a:avLst>
          </a:prstGeom>
          <a:solidFill>
            <a:srgbClr val="1D213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538581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8 weeks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828800" y="5385816"/>
            <a:ext cx="9875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illustrative flight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2" name="Text 1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8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58368" y="475488"/>
            <a:ext cx="43891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00" b="1" spc="200" kern="0" dirty="0">
                <a:solidFill>
                  <a:srgbClr val="3157D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 / MEASUREMENT</a:t>
            </a:r>
            <a:endParaRPr lang="en-US" sz="800" dirty="0"/>
          </a:p>
        </p:txBody>
      </p:sp>
      <p:sp>
        <p:nvSpPr>
          <p:cNvPr id="3" name="Shape 1"/>
          <p:cNvSpPr/>
          <p:nvPr/>
        </p:nvSpPr>
        <p:spPr>
          <a:xfrm>
            <a:off x="658368" y="868680"/>
            <a:ext cx="10863072" cy="0"/>
          </a:xfrm>
          <a:prstGeom prst="line">
            <a:avLst/>
          </a:prstGeom>
          <a:noFill/>
          <a:ln w="10160">
            <a:solidFill>
              <a:srgbClr val="D9D9D4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0" y="1078992"/>
            <a:ext cx="12191695" cy="1024128"/>
          </a:xfrm>
          <a:prstGeom prst="rect">
            <a:avLst>
              <a:gd name="adj" fmla="val 5357"/>
            </a:avLst>
          </a:prstGeom>
          <a:solidFill>
            <a:srgbClr val="3157D5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732520" y="2331720"/>
            <a:ext cx="233172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6600" b="1" dirty="0">
                <a:solidFill>
                  <a:srgbClr val="E9EDF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6600" dirty="0"/>
          </a:p>
        </p:txBody>
      </p:sp>
      <p:sp>
        <p:nvSpPr>
          <p:cNvPr id="6" name="Text 4"/>
          <p:cNvSpPr/>
          <p:nvPr/>
        </p:nvSpPr>
        <p:spPr>
          <a:xfrm>
            <a:off x="658368" y="2468880"/>
            <a:ext cx="754380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200" b="1" dirty="0">
                <a:solidFill>
                  <a:srgbClr val="1D213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Link every signal to a decision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685800" y="3977640"/>
            <a:ext cx="6263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40" dirty="0">
                <a:solidFill>
                  <a:srgbClr val="636B7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Track reach quality, response, conversion, incrementality, payback, and next investment.</a:t>
            </a:r>
            <a:endParaRPr lang="en-US" sz="1340" dirty="0"/>
          </a:p>
        </p:txBody>
      </p:sp>
      <p:sp>
        <p:nvSpPr>
          <p:cNvPr id="8" name="Shape 6"/>
          <p:cNvSpPr/>
          <p:nvPr/>
        </p:nvSpPr>
        <p:spPr>
          <a:xfrm>
            <a:off x="685800" y="5212080"/>
            <a:ext cx="2423160" cy="512064"/>
          </a:xfrm>
          <a:prstGeom prst="roundRect">
            <a:avLst>
              <a:gd name="adj" fmla="val 10714"/>
            </a:avLst>
          </a:prstGeom>
          <a:solidFill>
            <a:srgbClr val="1D2130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96112" y="5385816"/>
            <a:ext cx="1097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 signals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1828800" y="5385816"/>
            <a:ext cx="987552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7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guide the next move</a:t>
            </a:r>
            <a:endParaRPr lang="en-US" sz="700" dirty="0"/>
          </a:p>
        </p:txBody>
      </p:sp>
      <p:sp>
        <p:nvSpPr>
          <p:cNvPr id="11" name="Text 9"/>
          <p:cNvSpPr/>
          <p:nvPr/>
        </p:nvSpPr>
        <p:spPr>
          <a:xfrm>
            <a:off x="658368" y="6492240"/>
            <a:ext cx="30175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650" b="1" spc="120" kern="0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FREEAIPPT / ORIGINAL EDITABLE TEMPLATE</a:t>
            </a:r>
            <a:endParaRPr lang="en-US" sz="650" dirty="0"/>
          </a:p>
        </p:txBody>
      </p:sp>
      <p:sp>
        <p:nvSpPr>
          <p:cNvPr id="12" name="Text 10"/>
          <p:cNvSpPr/>
          <p:nvPr/>
        </p:nvSpPr>
        <p:spPr>
          <a:xfrm>
            <a:off x="11000232" y="6455664"/>
            <a:ext cx="502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1D213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FreeAIPPT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Campaign Marketing Plan</dc:title>
  <dc:subject>Original free editable PowerPoint template</dc:subject>
  <dc:creator>FreeAIPPT</dc:creator>
  <cp:lastModifiedBy>FreeAIPPT</cp:lastModifiedBy>
  <cp:revision>1</cp:revision>
  <dcterms:created xsi:type="dcterms:W3CDTF">2026-09-08T08:28:58Z</dcterms:created>
  <dcterms:modified xsi:type="dcterms:W3CDTF">2026-09-08T08:28:58Z</dcterms:modified>
</cp:coreProperties>
</file>