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9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>
              <a:gd name="adj" fmla="val 37500"/>
            </a:avLst>
          </a:prstGeom>
          <a:solidFill>
            <a:srgbClr val="B8F23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366760" y="0"/>
            <a:ext cx="3824935" cy="6858000"/>
          </a:xfrm>
          <a:prstGeom prst="rect">
            <a:avLst>
              <a:gd name="adj" fmla="val 1434"/>
            </a:avLst>
          </a:prstGeom>
          <a:solidFill>
            <a:srgbClr val="17211B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58368" y="502920"/>
            <a:ext cx="0" cy="5669280"/>
          </a:xfrm>
          <a:prstGeom prst="line">
            <a:avLst/>
          </a:prstGeom>
          <a:noFill/>
          <a:ln w="6985">
            <a:solidFill>
              <a:srgbClr val="D9DDD2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2176272" y="502920"/>
            <a:ext cx="0" cy="5669280"/>
          </a:xfrm>
          <a:prstGeom prst="line">
            <a:avLst/>
          </a:prstGeom>
          <a:noFill/>
          <a:ln w="6985">
            <a:solidFill>
              <a:srgbClr val="D9DDD2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3694176" y="502920"/>
            <a:ext cx="0" cy="5669280"/>
          </a:xfrm>
          <a:prstGeom prst="line">
            <a:avLst/>
          </a:prstGeom>
          <a:noFill/>
          <a:ln w="6985">
            <a:solidFill>
              <a:srgbClr val="D9DDD2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212080" y="502920"/>
            <a:ext cx="0" cy="5669280"/>
          </a:xfrm>
          <a:prstGeom prst="line">
            <a:avLst/>
          </a:prstGeom>
          <a:noFill/>
          <a:ln w="6985">
            <a:solidFill>
              <a:srgbClr val="D9DDD2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729984" y="502920"/>
            <a:ext cx="0" cy="5669280"/>
          </a:xfrm>
          <a:prstGeom prst="line">
            <a:avLst/>
          </a:prstGeom>
          <a:noFill/>
          <a:ln w="6985">
            <a:solidFill>
              <a:srgbClr val="D9DDD2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85800" y="566928"/>
            <a:ext cx="2926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17211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 / STRATEGY SERIES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658368" y="1508760"/>
            <a:ext cx="704088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4500" b="1" dirty="0">
                <a:solidFill>
                  <a:srgbClr val="17211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Business Plan</a:t>
            </a:r>
            <a:endParaRPr lang="en-US" sz="4500" dirty="0"/>
          </a:p>
        </p:txBody>
      </p:sp>
      <p:sp>
        <p:nvSpPr>
          <p:cNvPr id="11" name="Shape 9"/>
          <p:cNvSpPr/>
          <p:nvPr/>
        </p:nvSpPr>
        <p:spPr>
          <a:xfrm>
            <a:off x="685800" y="3182112"/>
            <a:ext cx="1371600" cy="91440"/>
          </a:xfrm>
          <a:prstGeom prst="rect">
            <a:avLst>
              <a:gd name="adj" fmla="val 60000"/>
            </a:avLst>
          </a:prstGeom>
          <a:solidFill>
            <a:srgbClr val="B8F23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85800" y="3493008"/>
            <a:ext cx="6217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52605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focused path from opportunity to sustainable growth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685800" y="5806440"/>
            <a:ext cx="3840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17211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practical eight-slide framework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8887968" y="1133856"/>
            <a:ext cx="2560320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PLAN</a:t>
            </a:r>
            <a:endParaRPr lang="en-US" sz="2600" dirty="0"/>
          </a:p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MEASURE</a:t>
            </a:r>
            <a:endParaRPr lang="en-US" sz="2600" dirty="0"/>
          </a:p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DECIDE</a:t>
            </a:r>
            <a:endParaRPr lang="en-US" sz="2600" dirty="0"/>
          </a:p>
        </p:txBody>
      </p:sp>
      <p:sp>
        <p:nvSpPr>
          <p:cNvPr id="15" name="Text 13"/>
          <p:cNvSpPr/>
          <p:nvPr/>
        </p:nvSpPr>
        <p:spPr>
          <a:xfrm>
            <a:off x="8887968" y="5440680"/>
            <a:ext cx="2194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spc="300" kern="0" dirty="0">
                <a:solidFill>
                  <a:srgbClr val="B8F2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2026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9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>
              <a:gd name="adj" fmla="val 37500"/>
            </a:avLst>
          </a:prstGeom>
          <a:solidFill>
            <a:srgbClr val="B8F23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58368" y="502920"/>
            <a:ext cx="4114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17211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 / OPPORTUNITY</a:t>
            </a:r>
            <a:endParaRPr lang="en-US" sz="800" dirty="0"/>
          </a:p>
        </p:txBody>
      </p:sp>
      <p:sp>
        <p:nvSpPr>
          <p:cNvPr id="4" name="Shape 2"/>
          <p:cNvSpPr/>
          <p:nvPr/>
        </p:nvSpPr>
        <p:spPr>
          <a:xfrm>
            <a:off x="658368" y="932688"/>
            <a:ext cx="10881360" cy="0"/>
          </a:xfrm>
          <a:prstGeom prst="line">
            <a:avLst/>
          </a:prstGeom>
          <a:noFill/>
          <a:ln w="8890">
            <a:solidFill>
              <a:srgbClr val="C9CEC6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1298448"/>
            <a:ext cx="662940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17211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market is ready for a simpler choice</a:t>
            </a:r>
            <a:endParaRPr lang="en-US" sz="3100" dirty="0"/>
          </a:p>
        </p:txBody>
      </p:sp>
      <p:sp>
        <p:nvSpPr>
          <p:cNvPr id="6" name="Text 4"/>
          <p:cNvSpPr/>
          <p:nvPr/>
        </p:nvSpPr>
        <p:spPr>
          <a:xfrm>
            <a:off x="685800" y="2880360"/>
            <a:ext cx="56692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55615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Customers lose time and money navigating fragmented, complicated alternatives.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7818120" y="1234440"/>
            <a:ext cx="3337560" cy="4251960"/>
          </a:xfrm>
          <a:prstGeom prst="roundRect">
            <a:avLst>
              <a:gd name="adj" fmla="val 1644"/>
            </a:avLst>
          </a:prstGeom>
          <a:solidFill>
            <a:srgbClr val="17211B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183880" y="1901952"/>
            <a:ext cx="26060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3800" b="1" dirty="0">
                <a:solidFill>
                  <a:srgbClr val="B8F2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42%</a:t>
            </a:r>
            <a:endParaRPr lang="en-US" sz="3800" dirty="0"/>
          </a:p>
        </p:txBody>
      </p:sp>
      <p:sp>
        <p:nvSpPr>
          <p:cNvPr id="9" name="Text 7"/>
          <p:cNvSpPr/>
          <p:nvPr/>
        </p:nvSpPr>
        <p:spPr>
          <a:xfrm>
            <a:off x="8339328" y="2944368"/>
            <a:ext cx="2286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00" dirty="0">
                <a:solidFill>
                  <a:srgbClr val="D5DD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of target buyers actively seek a simpler workflow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8257032" y="4232758"/>
            <a:ext cx="329184" cy="595274"/>
          </a:xfrm>
          <a:prstGeom prst="rect">
            <a:avLst>
              <a:gd name="adj" fmla="val 16667"/>
            </a:avLst>
          </a:prstGeom>
          <a:solidFill>
            <a:srgbClr val="617067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8860536" y="3835908"/>
            <a:ext cx="329184" cy="992124"/>
          </a:xfrm>
          <a:prstGeom prst="rect">
            <a:avLst>
              <a:gd name="adj" fmla="val 16667"/>
            </a:avLst>
          </a:prstGeom>
          <a:solidFill>
            <a:srgbClr val="617067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9464040" y="4048506"/>
            <a:ext cx="329184" cy="779526"/>
          </a:xfrm>
          <a:prstGeom prst="rect">
            <a:avLst>
              <a:gd name="adj" fmla="val 16667"/>
            </a:avLst>
          </a:prstGeom>
          <a:solidFill>
            <a:srgbClr val="617067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0067544" y="3665830"/>
            <a:ext cx="329184" cy="1162202"/>
          </a:xfrm>
          <a:prstGeom prst="rect">
            <a:avLst>
              <a:gd name="adj" fmla="val 16667"/>
            </a:avLst>
          </a:prstGeom>
          <a:solidFill>
            <a:srgbClr val="B8F23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66928" y="6510528"/>
            <a:ext cx="24688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80" b="1" spc="140" kern="0" dirty="0">
                <a:solidFill>
                  <a:srgbClr val="17211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EDITABLE TEMPLATE</a:t>
            </a:r>
            <a:endParaRPr lang="en-US" sz="680" dirty="0"/>
          </a:p>
        </p:txBody>
      </p:sp>
      <p:sp>
        <p:nvSpPr>
          <p:cNvPr id="15" name="Text 13"/>
          <p:cNvSpPr/>
          <p:nvPr/>
        </p:nvSpPr>
        <p:spPr>
          <a:xfrm>
            <a:off x="11137392" y="6473952"/>
            <a:ext cx="4389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17211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</a:t>
            </a:r>
            <a:endParaRPr lang="en-US" sz="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>
              <a:gd name="adj" fmla="val 37500"/>
            </a:avLst>
          </a:prstGeom>
          <a:solidFill>
            <a:srgbClr val="B8F23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58368" y="502920"/>
            <a:ext cx="4114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17211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 / CUSTOMER</a:t>
            </a:r>
            <a:endParaRPr lang="en-US" sz="800" dirty="0"/>
          </a:p>
        </p:txBody>
      </p:sp>
      <p:sp>
        <p:nvSpPr>
          <p:cNvPr id="4" name="Shape 2"/>
          <p:cNvSpPr/>
          <p:nvPr/>
        </p:nvSpPr>
        <p:spPr>
          <a:xfrm>
            <a:off x="658368" y="932688"/>
            <a:ext cx="10881360" cy="0"/>
          </a:xfrm>
          <a:prstGeom prst="line">
            <a:avLst/>
          </a:prstGeom>
          <a:noFill/>
          <a:ln w="8890">
            <a:solidFill>
              <a:srgbClr val="C9CEC6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1234440"/>
            <a:ext cx="81381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900" b="1" dirty="0">
                <a:solidFill>
                  <a:srgbClr val="17211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Start with one high-value audience</a:t>
            </a:r>
            <a:endParaRPr lang="en-US" sz="2900" dirty="0"/>
          </a:p>
        </p:txBody>
      </p:sp>
      <p:sp>
        <p:nvSpPr>
          <p:cNvPr id="6" name="Text 4"/>
          <p:cNvSpPr/>
          <p:nvPr/>
        </p:nvSpPr>
        <p:spPr>
          <a:xfrm>
            <a:off x="685800" y="2359152"/>
            <a:ext cx="67665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55615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Define the buyer, moment of need, and outcome they are willing to pay for.</a:t>
            </a:r>
            <a:endParaRPr lang="en-US" sz="1350" dirty="0"/>
          </a:p>
        </p:txBody>
      </p:sp>
      <p:sp>
        <p:nvSpPr>
          <p:cNvPr id="7" name="Shape 5"/>
          <p:cNvSpPr/>
          <p:nvPr/>
        </p:nvSpPr>
        <p:spPr>
          <a:xfrm>
            <a:off x="685800" y="3730752"/>
            <a:ext cx="1920240" cy="384048"/>
          </a:xfrm>
          <a:prstGeom prst="rect">
            <a:avLst>
              <a:gd name="adj" fmla="val 14286"/>
            </a:avLst>
          </a:prstGeom>
          <a:solidFill>
            <a:srgbClr val="B8F23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41248" y="3831336"/>
            <a:ext cx="10972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b="1" spc="120" kern="0" dirty="0">
                <a:solidFill>
                  <a:srgbClr val="17211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</a:t>
            </a:r>
            <a:endParaRPr lang="en-US" sz="700" dirty="0"/>
          </a:p>
        </p:txBody>
      </p:sp>
      <p:sp>
        <p:nvSpPr>
          <p:cNvPr id="9" name="Shape 7"/>
          <p:cNvSpPr/>
          <p:nvPr/>
        </p:nvSpPr>
        <p:spPr>
          <a:xfrm>
            <a:off x="685800" y="4297680"/>
            <a:ext cx="2834640" cy="384048"/>
          </a:xfrm>
          <a:prstGeom prst="rect">
            <a:avLst>
              <a:gd name="adj" fmla="val 14286"/>
            </a:avLst>
          </a:prstGeom>
          <a:solidFill>
            <a:srgbClr val="DDE3D9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41248" y="4398264"/>
            <a:ext cx="10972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b="1" spc="120" kern="0" dirty="0">
                <a:solidFill>
                  <a:srgbClr val="17211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VALUE</a:t>
            </a:r>
            <a:endParaRPr lang="en-US" sz="700" dirty="0"/>
          </a:p>
        </p:txBody>
      </p:sp>
      <p:sp>
        <p:nvSpPr>
          <p:cNvPr id="11" name="Shape 9"/>
          <p:cNvSpPr/>
          <p:nvPr/>
        </p:nvSpPr>
        <p:spPr>
          <a:xfrm>
            <a:off x="685800" y="4864608"/>
            <a:ext cx="3794760" cy="384048"/>
          </a:xfrm>
          <a:prstGeom prst="rect">
            <a:avLst>
              <a:gd name="adj" fmla="val 14286"/>
            </a:avLst>
          </a:prstGeom>
          <a:solidFill>
            <a:srgbClr val="DDE3D9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41248" y="4965192"/>
            <a:ext cx="10972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b="1" spc="120" kern="0" dirty="0">
                <a:solidFill>
                  <a:srgbClr val="17211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SCALE</a:t>
            </a:r>
            <a:endParaRPr lang="en-US" sz="700" dirty="0"/>
          </a:p>
        </p:txBody>
      </p:sp>
      <p:sp>
        <p:nvSpPr>
          <p:cNvPr id="13" name="Text 11"/>
          <p:cNvSpPr/>
          <p:nvPr/>
        </p:nvSpPr>
        <p:spPr>
          <a:xfrm>
            <a:off x="9253728" y="1828800"/>
            <a:ext cx="18288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3000" b="1" dirty="0">
                <a:solidFill>
                  <a:srgbClr val="17211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</a:t>
            </a:r>
            <a:endParaRPr lang="en-US" sz="3000" dirty="0"/>
          </a:p>
        </p:txBody>
      </p:sp>
      <p:sp>
        <p:nvSpPr>
          <p:cNvPr id="14" name="Text 12"/>
          <p:cNvSpPr/>
          <p:nvPr/>
        </p:nvSpPr>
        <p:spPr>
          <a:xfrm>
            <a:off x="8641080" y="2651760"/>
            <a:ext cx="2423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900" dirty="0">
                <a:solidFill>
                  <a:srgbClr val="66716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focused beachhead segment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566928" y="6510528"/>
            <a:ext cx="24688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80" b="1" spc="140" kern="0" dirty="0">
                <a:solidFill>
                  <a:srgbClr val="17211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EDITABLE TEMPLATE</a:t>
            </a:r>
            <a:endParaRPr lang="en-US" sz="680" dirty="0"/>
          </a:p>
        </p:txBody>
      </p:sp>
      <p:sp>
        <p:nvSpPr>
          <p:cNvPr id="16" name="Text 14"/>
          <p:cNvSpPr/>
          <p:nvPr/>
        </p:nvSpPr>
        <p:spPr>
          <a:xfrm>
            <a:off x="11137392" y="6473952"/>
            <a:ext cx="4389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17211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9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>
              <a:gd name="adj" fmla="val 37500"/>
            </a:avLst>
          </a:prstGeom>
          <a:solidFill>
            <a:srgbClr val="B8F23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58368" y="502920"/>
            <a:ext cx="4114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17211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 / SOLUTION</a:t>
            </a:r>
            <a:endParaRPr lang="en-US" sz="800" dirty="0"/>
          </a:p>
        </p:txBody>
      </p:sp>
      <p:sp>
        <p:nvSpPr>
          <p:cNvPr id="4" name="Shape 2"/>
          <p:cNvSpPr/>
          <p:nvPr/>
        </p:nvSpPr>
        <p:spPr>
          <a:xfrm>
            <a:off x="658368" y="932688"/>
            <a:ext cx="10881360" cy="0"/>
          </a:xfrm>
          <a:prstGeom prst="line">
            <a:avLst/>
          </a:prstGeom>
          <a:noFill/>
          <a:ln w="8890">
            <a:solidFill>
              <a:srgbClr val="C9CEC6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1234440"/>
            <a:ext cx="585216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900" b="1" dirty="0">
                <a:solidFill>
                  <a:srgbClr val="17211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One clear promise, delivered consistently</a:t>
            </a:r>
            <a:endParaRPr lang="en-US" sz="2900" dirty="0"/>
          </a:p>
        </p:txBody>
      </p:sp>
      <p:sp>
        <p:nvSpPr>
          <p:cNvPr id="6" name="Text 4"/>
          <p:cNvSpPr/>
          <p:nvPr/>
        </p:nvSpPr>
        <p:spPr>
          <a:xfrm>
            <a:off x="685800" y="2578608"/>
            <a:ext cx="521208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55615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how the product removes friction and creates a measurable improvement.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658368" y="4315968"/>
            <a:ext cx="21945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200" b="1" dirty="0">
                <a:solidFill>
                  <a:srgbClr val="17211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3×</a:t>
            </a:r>
            <a:endParaRPr lang="en-US" sz="3200" dirty="0"/>
          </a:p>
        </p:txBody>
      </p:sp>
      <p:sp>
        <p:nvSpPr>
          <p:cNvPr id="8" name="Text 6"/>
          <p:cNvSpPr/>
          <p:nvPr/>
        </p:nvSpPr>
        <p:spPr>
          <a:xfrm>
            <a:off x="685800" y="5102352"/>
            <a:ext cx="2834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66716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faster path to customer value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6629400" y="5166360"/>
            <a:ext cx="0" cy="-1234440"/>
          </a:xfrm>
          <a:prstGeom prst="line">
            <a:avLst/>
          </a:prstGeom>
          <a:noFill/>
          <a:ln w="63500">
            <a:solidFill>
              <a:srgbClr val="AEB8B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391656" y="5358384"/>
            <a:ext cx="6858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17211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BASE</a:t>
            </a:r>
            <a:endParaRPr lang="en-US" sz="650" dirty="0"/>
          </a:p>
        </p:txBody>
      </p:sp>
      <p:sp>
        <p:nvSpPr>
          <p:cNvPr id="11" name="Shape 9"/>
          <p:cNvSpPr/>
          <p:nvPr/>
        </p:nvSpPr>
        <p:spPr>
          <a:xfrm>
            <a:off x="8138160" y="5166360"/>
            <a:ext cx="0" cy="-1645920"/>
          </a:xfrm>
          <a:prstGeom prst="line">
            <a:avLst/>
          </a:prstGeom>
          <a:noFill/>
          <a:ln w="63500">
            <a:solidFill>
              <a:srgbClr val="AEB8B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900416" y="5358384"/>
            <a:ext cx="6858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17211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TARGET</a:t>
            </a:r>
            <a:endParaRPr lang="en-US" sz="650" dirty="0"/>
          </a:p>
        </p:txBody>
      </p:sp>
      <p:sp>
        <p:nvSpPr>
          <p:cNvPr id="13" name="Shape 11"/>
          <p:cNvSpPr/>
          <p:nvPr/>
        </p:nvSpPr>
        <p:spPr>
          <a:xfrm>
            <a:off x="9646920" y="5166360"/>
            <a:ext cx="0" cy="-2057400"/>
          </a:xfrm>
          <a:prstGeom prst="line">
            <a:avLst/>
          </a:prstGeom>
          <a:noFill/>
          <a:ln w="63500">
            <a:solidFill>
              <a:srgbClr val="B8F23D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409176" y="5358384"/>
            <a:ext cx="6858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17211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UPSIDE</a:t>
            </a:r>
            <a:endParaRPr lang="en-US" sz="650" dirty="0"/>
          </a:p>
        </p:txBody>
      </p:sp>
      <p:sp>
        <p:nvSpPr>
          <p:cNvPr id="15" name="Text 13"/>
          <p:cNvSpPr/>
          <p:nvPr/>
        </p:nvSpPr>
        <p:spPr>
          <a:xfrm>
            <a:off x="566928" y="6510528"/>
            <a:ext cx="24688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80" b="1" spc="140" kern="0" dirty="0">
                <a:solidFill>
                  <a:srgbClr val="17211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EDITABLE TEMPLATE</a:t>
            </a:r>
            <a:endParaRPr lang="en-US" sz="680" dirty="0"/>
          </a:p>
        </p:txBody>
      </p:sp>
      <p:sp>
        <p:nvSpPr>
          <p:cNvPr id="16" name="Text 14"/>
          <p:cNvSpPr/>
          <p:nvPr/>
        </p:nvSpPr>
        <p:spPr>
          <a:xfrm>
            <a:off x="11137392" y="6473952"/>
            <a:ext cx="4389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17211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>
              <a:gd name="adj" fmla="val 37500"/>
            </a:avLst>
          </a:prstGeom>
          <a:solidFill>
            <a:srgbClr val="B8F23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58368" y="502920"/>
            <a:ext cx="4114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17211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 / MARKET</a:t>
            </a:r>
            <a:endParaRPr lang="en-US" sz="800" dirty="0"/>
          </a:p>
        </p:txBody>
      </p:sp>
      <p:sp>
        <p:nvSpPr>
          <p:cNvPr id="4" name="Shape 2"/>
          <p:cNvSpPr/>
          <p:nvPr/>
        </p:nvSpPr>
        <p:spPr>
          <a:xfrm>
            <a:off x="658368" y="932688"/>
            <a:ext cx="10881360" cy="0"/>
          </a:xfrm>
          <a:prstGeom prst="line">
            <a:avLst/>
          </a:prstGeom>
          <a:noFill/>
          <a:ln w="8890">
            <a:solidFill>
              <a:srgbClr val="C9CEC6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1298448"/>
            <a:ext cx="662940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17211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Enter through a reachable segment</a:t>
            </a:r>
            <a:endParaRPr lang="en-US" sz="3100" dirty="0"/>
          </a:p>
        </p:txBody>
      </p:sp>
      <p:sp>
        <p:nvSpPr>
          <p:cNvPr id="6" name="Text 4"/>
          <p:cNvSpPr/>
          <p:nvPr/>
        </p:nvSpPr>
        <p:spPr>
          <a:xfrm>
            <a:off x="685800" y="2880360"/>
            <a:ext cx="56692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55615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Separate the total market from customers the current team can realistically win.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7818120" y="1234440"/>
            <a:ext cx="3337560" cy="4251960"/>
          </a:xfrm>
          <a:prstGeom prst="roundRect">
            <a:avLst>
              <a:gd name="adj" fmla="val 1644"/>
            </a:avLst>
          </a:prstGeom>
          <a:solidFill>
            <a:srgbClr val="17211B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183880" y="1901952"/>
            <a:ext cx="26060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3800" b="1" dirty="0">
                <a:solidFill>
                  <a:srgbClr val="B8F2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$2.4B</a:t>
            </a:r>
            <a:endParaRPr lang="en-US" sz="3800" dirty="0"/>
          </a:p>
        </p:txBody>
      </p:sp>
      <p:sp>
        <p:nvSpPr>
          <p:cNvPr id="9" name="Text 7"/>
          <p:cNvSpPr/>
          <p:nvPr/>
        </p:nvSpPr>
        <p:spPr>
          <a:xfrm>
            <a:off x="8339328" y="2944368"/>
            <a:ext cx="2286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00" dirty="0">
                <a:solidFill>
                  <a:srgbClr val="D5DD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serviceable market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8257032" y="4232758"/>
            <a:ext cx="329184" cy="595274"/>
          </a:xfrm>
          <a:prstGeom prst="rect">
            <a:avLst>
              <a:gd name="adj" fmla="val 16667"/>
            </a:avLst>
          </a:prstGeom>
          <a:solidFill>
            <a:srgbClr val="617067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8860536" y="3835908"/>
            <a:ext cx="329184" cy="992124"/>
          </a:xfrm>
          <a:prstGeom prst="rect">
            <a:avLst>
              <a:gd name="adj" fmla="val 16667"/>
            </a:avLst>
          </a:prstGeom>
          <a:solidFill>
            <a:srgbClr val="617067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9464040" y="4048506"/>
            <a:ext cx="329184" cy="779526"/>
          </a:xfrm>
          <a:prstGeom prst="rect">
            <a:avLst>
              <a:gd name="adj" fmla="val 16667"/>
            </a:avLst>
          </a:prstGeom>
          <a:solidFill>
            <a:srgbClr val="617067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0067544" y="3665830"/>
            <a:ext cx="329184" cy="1162202"/>
          </a:xfrm>
          <a:prstGeom prst="rect">
            <a:avLst>
              <a:gd name="adj" fmla="val 16667"/>
            </a:avLst>
          </a:prstGeom>
          <a:solidFill>
            <a:srgbClr val="B8F23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66928" y="6510528"/>
            <a:ext cx="24688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80" b="1" spc="140" kern="0" dirty="0">
                <a:solidFill>
                  <a:srgbClr val="17211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EDITABLE TEMPLATE</a:t>
            </a:r>
            <a:endParaRPr lang="en-US" sz="680" dirty="0"/>
          </a:p>
        </p:txBody>
      </p:sp>
      <p:sp>
        <p:nvSpPr>
          <p:cNvPr id="15" name="Text 13"/>
          <p:cNvSpPr/>
          <p:nvPr/>
        </p:nvSpPr>
        <p:spPr>
          <a:xfrm>
            <a:off x="11137392" y="6473952"/>
            <a:ext cx="4389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17211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AF9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>
              <a:gd name="adj" fmla="val 37500"/>
            </a:avLst>
          </a:prstGeom>
          <a:solidFill>
            <a:srgbClr val="B8F23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58368" y="502920"/>
            <a:ext cx="4114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17211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 / BUSINESS MODEL</a:t>
            </a:r>
            <a:endParaRPr lang="en-US" sz="800" dirty="0"/>
          </a:p>
        </p:txBody>
      </p:sp>
      <p:sp>
        <p:nvSpPr>
          <p:cNvPr id="4" name="Shape 2"/>
          <p:cNvSpPr/>
          <p:nvPr/>
        </p:nvSpPr>
        <p:spPr>
          <a:xfrm>
            <a:off x="658368" y="932688"/>
            <a:ext cx="10881360" cy="0"/>
          </a:xfrm>
          <a:prstGeom prst="line">
            <a:avLst/>
          </a:prstGeom>
          <a:noFill/>
          <a:ln w="8890">
            <a:solidFill>
              <a:srgbClr val="C9CEC6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1234440"/>
            <a:ext cx="81381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900" b="1" dirty="0">
                <a:solidFill>
                  <a:srgbClr val="17211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Revenue grows with customer value</a:t>
            </a:r>
            <a:endParaRPr lang="en-US" sz="2900" dirty="0"/>
          </a:p>
        </p:txBody>
      </p:sp>
      <p:sp>
        <p:nvSpPr>
          <p:cNvPr id="6" name="Text 4"/>
          <p:cNvSpPr/>
          <p:nvPr/>
        </p:nvSpPr>
        <p:spPr>
          <a:xfrm>
            <a:off x="685800" y="2359152"/>
            <a:ext cx="67665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55615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Explain pricing, unit economics, retention, and the assumptions behind the model.</a:t>
            </a:r>
            <a:endParaRPr lang="en-US" sz="1350" dirty="0"/>
          </a:p>
        </p:txBody>
      </p:sp>
      <p:sp>
        <p:nvSpPr>
          <p:cNvPr id="7" name="Shape 5"/>
          <p:cNvSpPr/>
          <p:nvPr/>
        </p:nvSpPr>
        <p:spPr>
          <a:xfrm>
            <a:off x="685800" y="3730752"/>
            <a:ext cx="1920240" cy="384048"/>
          </a:xfrm>
          <a:prstGeom prst="rect">
            <a:avLst>
              <a:gd name="adj" fmla="val 14286"/>
            </a:avLst>
          </a:prstGeom>
          <a:solidFill>
            <a:srgbClr val="B8F23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41248" y="3831336"/>
            <a:ext cx="10972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b="1" spc="120" kern="0" dirty="0">
                <a:solidFill>
                  <a:srgbClr val="17211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</a:t>
            </a:r>
            <a:endParaRPr lang="en-US" sz="700" dirty="0"/>
          </a:p>
        </p:txBody>
      </p:sp>
      <p:sp>
        <p:nvSpPr>
          <p:cNvPr id="9" name="Shape 7"/>
          <p:cNvSpPr/>
          <p:nvPr/>
        </p:nvSpPr>
        <p:spPr>
          <a:xfrm>
            <a:off x="685800" y="4297680"/>
            <a:ext cx="2834640" cy="384048"/>
          </a:xfrm>
          <a:prstGeom prst="rect">
            <a:avLst>
              <a:gd name="adj" fmla="val 14286"/>
            </a:avLst>
          </a:prstGeom>
          <a:solidFill>
            <a:srgbClr val="DDE3D9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41248" y="4398264"/>
            <a:ext cx="10972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b="1" spc="120" kern="0" dirty="0">
                <a:solidFill>
                  <a:srgbClr val="17211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VALUE</a:t>
            </a:r>
            <a:endParaRPr lang="en-US" sz="700" dirty="0"/>
          </a:p>
        </p:txBody>
      </p:sp>
      <p:sp>
        <p:nvSpPr>
          <p:cNvPr id="11" name="Shape 9"/>
          <p:cNvSpPr/>
          <p:nvPr/>
        </p:nvSpPr>
        <p:spPr>
          <a:xfrm>
            <a:off x="685800" y="4864608"/>
            <a:ext cx="3794760" cy="384048"/>
          </a:xfrm>
          <a:prstGeom prst="rect">
            <a:avLst>
              <a:gd name="adj" fmla="val 14286"/>
            </a:avLst>
          </a:prstGeom>
          <a:solidFill>
            <a:srgbClr val="DDE3D9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41248" y="4965192"/>
            <a:ext cx="10972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b="1" spc="120" kern="0" dirty="0">
                <a:solidFill>
                  <a:srgbClr val="17211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SCALE</a:t>
            </a:r>
            <a:endParaRPr lang="en-US" sz="700" dirty="0"/>
          </a:p>
        </p:txBody>
      </p:sp>
      <p:sp>
        <p:nvSpPr>
          <p:cNvPr id="13" name="Text 11"/>
          <p:cNvSpPr/>
          <p:nvPr/>
        </p:nvSpPr>
        <p:spPr>
          <a:xfrm>
            <a:off x="9253728" y="1828800"/>
            <a:ext cx="18288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3000" b="1" dirty="0">
                <a:solidFill>
                  <a:srgbClr val="17211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72%</a:t>
            </a:r>
            <a:endParaRPr lang="en-US" sz="3000" dirty="0"/>
          </a:p>
        </p:txBody>
      </p:sp>
      <p:sp>
        <p:nvSpPr>
          <p:cNvPr id="14" name="Text 12"/>
          <p:cNvSpPr/>
          <p:nvPr/>
        </p:nvSpPr>
        <p:spPr>
          <a:xfrm>
            <a:off x="8641080" y="2651760"/>
            <a:ext cx="2423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900" dirty="0">
                <a:solidFill>
                  <a:srgbClr val="66716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illustrative gross margin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566928" y="6510528"/>
            <a:ext cx="24688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80" b="1" spc="140" kern="0" dirty="0">
                <a:solidFill>
                  <a:srgbClr val="17211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EDITABLE TEMPLATE</a:t>
            </a:r>
            <a:endParaRPr lang="en-US" sz="680" dirty="0"/>
          </a:p>
        </p:txBody>
      </p:sp>
      <p:sp>
        <p:nvSpPr>
          <p:cNvPr id="16" name="Text 14"/>
          <p:cNvSpPr/>
          <p:nvPr/>
        </p:nvSpPr>
        <p:spPr>
          <a:xfrm>
            <a:off x="11137392" y="6473952"/>
            <a:ext cx="4389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17211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</a:t>
            </a:r>
            <a:endParaRPr lang="en-US" sz="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>
              <a:gd name="adj" fmla="val 37500"/>
            </a:avLst>
          </a:prstGeom>
          <a:solidFill>
            <a:srgbClr val="B8F23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58368" y="502920"/>
            <a:ext cx="4114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17211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 / GO-TO-MARKET</a:t>
            </a:r>
            <a:endParaRPr lang="en-US" sz="800" dirty="0"/>
          </a:p>
        </p:txBody>
      </p:sp>
      <p:sp>
        <p:nvSpPr>
          <p:cNvPr id="4" name="Shape 2"/>
          <p:cNvSpPr/>
          <p:nvPr/>
        </p:nvSpPr>
        <p:spPr>
          <a:xfrm>
            <a:off x="658368" y="932688"/>
            <a:ext cx="10881360" cy="0"/>
          </a:xfrm>
          <a:prstGeom prst="line">
            <a:avLst/>
          </a:prstGeom>
          <a:noFill/>
          <a:ln w="8890">
            <a:solidFill>
              <a:srgbClr val="C9CEC6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1234440"/>
            <a:ext cx="585216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900" b="1" dirty="0">
                <a:solidFill>
                  <a:srgbClr val="17211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Earn trust in one channel, then expand</a:t>
            </a:r>
            <a:endParaRPr lang="en-US" sz="2900" dirty="0"/>
          </a:p>
        </p:txBody>
      </p:sp>
      <p:sp>
        <p:nvSpPr>
          <p:cNvPr id="6" name="Text 4"/>
          <p:cNvSpPr/>
          <p:nvPr/>
        </p:nvSpPr>
        <p:spPr>
          <a:xfrm>
            <a:off x="685800" y="2578608"/>
            <a:ext cx="521208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55615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with founder-led sales, document repeatability, and add channels deliberately.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658368" y="4315968"/>
            <a:ext cx="21945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200" b="1" dirty="0">
                <a:solidFill>
                  <a:srgbClr val="17211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3200" dirty="0"/>
          </a:p>
        </p:txBody>
      </p:sp>
      <p:sp>
        <p:nvSpPr>
          <p:cNvPr id="8" name="Text 6"/>
          <p:cNvSpPr/>
          <p:nvPr/>
        </p:nvSpPr>
        <p:spPr>
          <a:xfrm>
            <a:off x="685800" y="5102352"/>
            <a:ext cx="2834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66716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phases to repeatable growth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6629400" y="5166360"/>
            <a:ext cx="0" cy="-1234440"/>
          </a:xfrm>
          <a:prstGeom prst="line">
            <a:avLst/>
          </a:prstGeom>
          <a:noFill/>
          <a:ln w="63500">
            <a:solidFill>
              <a:srgbClr val="AEB8B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391656" y="5358384"/>
            <a:ext cx="6858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17211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BASE</a:t>
            </a:r>
            <a:endParaRPr lang="en-US" sz="650" dirty="0"/>
          </a:p>
        </p:txBody>
      </p:sp>
      <p:sp>
        <p:nvSpPr>
          <p:cNvPr id="11" name="Shape 9"/>
          <p:cNvSpPr/>
          <p:nvPr/>
        </p:nvSpPr>
        <p:spPr>
          <a:xfrm>
            <a:off x="8138160" y="5166360"/>
            <a:ext cx="0" cy="-1645920"/>
          </a:xfrm>
          <a:prstGeom prst="line">
            <a:avLst/>
          </a:prstGeom>
          <a:noFill/>
          <a:ln w="63500">
            <a:solidFill>
              <a:srgbClr val="AEB8B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900416" y="5358384"/>
            <a:ext cx="6858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17211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TARGET</a:t>
            </a:r>
            <a:endParaRPr lang="en-US" sz="650" dirty="0"/>
          </a:p>
        </p:txBody>
      </p:sp>
      <p:sp>
        <p:nvSpPr>
          <p:cNvPr id="13" name="Shape 11"/>
          <p:cNvSpPr/>
          <p:nvPr/>
        </p:nvSpPr>
        <p:spPr>
          <a:xfrm>
            <a:off x="9646920" y="5166360"/>
            <a:ext cx="0" cy="-2057400"/>
          </a:xfrm>
          <a:prstGeom prst="line">
            <a:avLst/>
          </a:prstGeom>
          <a:noFill/>
          <a:ln w="63500">
            <a:solidFill>
              <a:srgbClr val="B8F23D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409176" y="5358384"/>
            <a:ext cx="6858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17211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UPSIDE</a:t>
            </a:r>
            <a:endParaRPr lang="en-US" sz="650" dirty="0"/>
          </a:p>
        </p:txBody>
      </p:sp>
      <p:sp>
        <p:nvSpPr>
          <p:cNvPr id="15" name="Text 13"/>
          <p:cNvSpPr/>
          <p:nvPr/>
        </p:nvSpPr>
        <p:spPr>
          <a:xfrm>
            <a:off x="566928" y="6510528"/>
            <a:ext cx="24688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80" b="1" spc="140" kern="0" dirty="0">
                <a:solidFill>
                  <a:srgbClr val="17211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EDITABLE TEMPLATE</a:t>
            </a:r>
            <a:endParaRPr lang="en-US" sz="680" dirty="0"/>
          </a:p>
        </p:txBody>
      </p:sp>
      <p:sp>
        <p:nvSpPr>
          <p:cNvPr id="16" name="Text 14"/>
          <p:cNvSpPr/>
          <p:nvPr/>
        </p:nvSpPr>
        <p:spPr>
          <a:xfrm>
            <a:off x="11137392" y="6473952"/>
            <a:ext cx="4389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17211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</a:t>
            </a:r>
            <a:endParaRPr lang="en-US" sz="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AF9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>
              <a:gd name="adj" fmla="val 37500"/>
            </a:avLst>
          </a:prstGeom>
          <a:solidFill>
            <a:srgbClr val="B8F23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58368" y="502920"/>
            <a:ext cx="4114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17211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07 / FINANCIAL OUTLOOK</a:t>
            </a:r>
            <a:endParaRPr lang="en-US" sz="800" dirty="0"/>
          </a:p>
        </p:txBody>
      </p:sp>
      <p:sp>
        <p:nvSpPr>
          <p:cNvPr id="4" name="Shape 2"/>
          <p:cNvSpPr/>
          <p:nvPr/>
        </p:nvSpPr>
        <p:spPr>
          <a:xfrm>
            <a:off x="658368" y="932688"/>
            <a:ext cx="10881360" cy="0"/>
          </a:xfrm>
          <a:prstGeom prst="line">
            <a:avLst/>
          </a:prstGeom>
          <a:noFill/>
          <a:ln w="8890">
            <a:solidFill>
              <a:srgbClr val="C9CEC6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1234440"/>
            <a:ext cx="585216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900" b="1" dirty="0">
                <a:solidFill>
                  <a:srgbClr val="17211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disciplined path to sustainable growth</a:t>
            </a:r>
            <a:endParaRPr lang="en-US" sz="2900" dirty="0"/>
          </a:p>
        </p:txBody>
      </p:sp>
      <p:sp>
        <p:nvSpPr>
          <p:cNvPr id="6" name="Text 4"/>
          <p:cNvSpPr/>
          <p:nvPr/>
        </p:nvSpPr>
        <p:spPr>
          <a:xfrm>
            <a:off x="685800" y="2578608"/>
            <a:ext cx="521208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55615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Present a base case, key sensitivities, capital needs, and the next decision point.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658368" y="4315968"/>
            <a:ext cx="21945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200" b="1" dirty="0">
                <a:solidFill>
                  <a:srgbClr val="17211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3.1×</a:t>
            </a:r>
            <a:endParaRPr lang="en-US" sz="3200" dirty="0"/>
          </a:p>
        </p:txBody>
      </p:sp>
      <p:sp>
        <p:nvSpPr>
          <p:cNvPr id="8" name="Text 6"/>
          <p:cNvSpPr/>
          <p:nvPr/>
        </p:nvSpPr>
        <p:spPr>
          <a:xfrm>
            <a:off x="685800" y="5102352"/>
            <a:ext cx="2834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66716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three-year revenue growth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6629400" y="5166360"/>
            <a:ext cx="0" cy="-1234440"/>
          </a:xfrm>
          <a:prstGeom prst="line">
            <a:avLst/>
          </a:prstGeom>
          <a:noFill/>
          <a:ln w="63500">
            <a:solidFill>
              <a:srgbClr val="AEB8B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391656" y="5358384"/>
            <a:ext cx="6858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17211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BASE</a:t>
            </a:r>
            <a:endParaRPr lang="en-US" sz="650" dirty="0"/>
          </a:p>
        </p:txBody>
      </p:sp>
      <p:sp>
        <p:nvSpPr>
          <p:cNvPr id="11" name="Shape 9"/>
          <p:cNvSpPr/>
          <p:nvPr/>
        </p:nvSpPr>
        <p:spPr>
          <a:xfrm>
            <a:off x="8138160" y="5166360"/>
            <a:ext cx="0" cy="-1645920"/>
          </a:xfrm>
          <a:prstGeom prst="line">
            <a:avLst/>
          </a:prstGeom>
          <a:noFill/>
          <a:ln w="63500">
            <a:solidFill>
              <a:srgbClr val="AEB8B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900416" y="5358384"/>
            <a:ext cx="6858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17211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TARGET</a:t>
            </a:r>
            <a:endParaRPr lang="en-US" sz="650" dirty="0"/>
          </a:p>
        </p:txBody>
      </p:sp>
      <p:sp>
        <p:nvSpPr>
          <p:cNvPr id="13" name="Shape 11"/>
          <p:cNvSpPr/>
          <p:nvPr/>
        </p:nvSpPr>
        <p:spPr>
          <a:xfrm>
            <a:off x="9646920" y="5166360"/>
            <a:ext cx="0" cy="-2057400"/>
          </a:xfrm>
          <a:prstGeom prst="line">
            <a:avLst/>
          </a:prstGeom>
          <a:noFill/>
          <a:ln w="63500">
            <a:solidFill>
              <a:srgbClr val="B8F23D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409176" y="5358384"/>
            <a:ext cx="6858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17211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UPSIDE</a:t>
            </a:r>
            <a:endParaRPr lang="en-US" sz="650" dirty="0"/>
          </a:p>
        </p:txBody>
      </p:sp>
      <p:sp>
        <p:nvSpPr>
          <p:cNvPr id="15" name="Text 13"/>
          <p:cNvSpPr/>
          <p:nvPr/>
        </p:nvSpPr>
        <p:spPr>
          <a:xfrm>
            <a:off x="566928" y="6510528"/>
            <a:ext cx="24688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80" b="1" spc="140" kern="0" dirty="0">
                <a:solidFill>
                  <a:srgbClr val="17211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EDITABLE TEMPLATE</a:t>
            </a:r>
            <a:endParaRPr lang="en-US" sz="680" dirty="0"/>
          </a:p>
        </p:txBody>
      </p:sp>
      <p:sp>
        <p:nvSpPr>
          <p:cNvPr id="16" name="Text 14"/>
          <p:cNvSpPr/>
          <p:nvPr/>
        </p:nvSpPr>
        <p:spPr>
          <a:xfrm>
            <a:off x="11137392" y="6473952"/>
            <a:ext cx="4389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17211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07</a:t>
            </a:r>
            <a:endParaRPr lang="en-US" sz="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FreeAIPPT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Business Plan</dc:title>
  <dc:subject>Free editable PowerPoint template</dc:subject>
  <dc:creator>FreeAIPPT</dc:creator>
  <cp:lastModifiedBy>FreeAIPPT</cp:lastModifiedBy>
  <cp:revision>1</cp:revision>
  <dcterms:created xsi:type="dcterms:W3CDTF">2026-09-07T11:54:40Z</dcterms:created>
  <dcterms:modified xsi:type="dcterms:W3CDTF">2026-09-07T11:54:40Z</dcterms:modified>
</cp:coreProperties>
</file>