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7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C99A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715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 the stay around moments guests remember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76656" y="3273552"/>
            <a:ext cx="5394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practical business plan connecting guest demand, service, occupancy, economics, operations, and launch proof.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784848" y="859536"/>
            <a:ext cx="4709160" cy="5166360"/>
          </a:xfrm>
          <a:prstGeom prst="roundRect">
            <a:avLst>
              <a:gd name="adj" fmla="val 971"/>
            </a:avLst>
          </a:prstGeom>
          <a:solidFill>
            <a:srgbClr val="FBF7EF"/>
          </a:solidFill>
          <a:ln w="15240">
            <a:solidFill>
              <a:srgbClr val="C99A4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84848" y="859536"/>
            <a:ext cx="4709160" cy="640080"/>
          </a:xfrm>
          <a:prstGeom prst="roundRect">
            <a:avLst>
              <a:gd name="adj" fmla="val 7143"/>
            </a:avLst>
          </a:prstGeom>
          <a:solidFill>
            <a:srgbClr val="1728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059168" y="1106424"/>
            <a:ext cx="1371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FBF7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ROOM 201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7104888" y="1956816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589520" y="2157984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33588" y="1956816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618220" y="2157984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62288" y="1956816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46920" y="2157984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190988" y="1956816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675620" y="2157984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04888" y="2734056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589520" y="2935224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133588" y="2734056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18220" y="2935224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162288" y="2734056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646920" y="2935224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190988" y="2734056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675620" y="2935224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104888" y="3511296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589520" y="3712464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33588" y="3511296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618220" y="3712464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162288" y="3511296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646920" y="3712464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190988" y="3511296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675620" y="3712464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104888" y="5294376"/>
            <a:ext cx="4069080" cy="310896"/>
          </a:xfrm>
          <a:prstGeom prst="roundRect">
            <a:avLst>
              <a:gd name="adj" fmla="val 14706"/>
            </a:avLst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287768" y="5404104"/>
            <a:ext cx="3703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1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CHECK-IN  /  STAY  /  RETURN</a:t>
            </a:r>
            <a:endParaRPr lang="en-US" sz="610" dirty="0"/>
          </a:p>
        </p:txBody>
      </p:sp>
      <p:sp>
        <p:nvSpPr>
          <p:cNvPr id="34" name="Shape 32"/>
          <p:cNvSpPr/>
          <p:nvPr/>
        </p:nvSpPr>
        <p:spPr>
          <a:xfrm>
            <a:off x="676656" y="4956048"/>
            <a:ext cx="4937760" cy="530352"/>
          </a:xfrm>
          <a:prstGeom prst="roundRect">
            <a:avLst>
              <a:gd name="adj" fmla="val 8621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14400" y="5157216"/>
            <a:ext cx="44439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6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7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C99A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GUEST NEED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4D0C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79792" y="1188720"/>
            <a:ext cx="4005072" cy="4526280"/>
          </a:xfrm>
          <a:prstGeom prst="roundRect">
            <a:avLst>
              <a:gd name="adj" fmla="val 1142"/>
            </a:avLst>
          </a:prstGeom>
          <a:solidFill>
            <a:srgbClr val="FBF7EF"/>
          </a:solidFill>
          <a:ln w="15240">
            <a:solidFill>
              <a:srgbClr val="C99A4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79792" y="1188720"/>
            <a:ext cx="4005072" cy="640080"/>
          </a:xfrm>
          <a:prstGeom prst="roundRect">
            <a:avLst>
              <a:gd name="adj" fmla="val 7143"/>
            </a:avLst>
          </a:prstGeom>
          <a:solidFill>
            <a:srgbClr val="1728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54112" y="1435608"/>
            <a:ext cx="1371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FBF7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ROOM 202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7799832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84464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652510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37142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505188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989820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357866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842498" y="248716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99832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84464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52510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137142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505188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989820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357866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842498" y="326440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99832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284464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652510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137142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505188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989820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357866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842498" y="404164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799832" y="4983480"/>
            <a:ext cx="3364992" cy="310896"/>
          </a:xfrm>
          <a:prstGeom prst="roundRect">
            <a:avLst>
              <a:gd name="adj" fmla="val 14706"/>
            </a:avLst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982712" y="5093208"/>
            <a:ext cx="299923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1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CHECK-IN  /  STAY  /  RETURN</a:t>
            </a:r>
            <a:endParaRPr lang="en-US" sz="610" dirty="0"/>
          </a:p>
        </p:txBody>
      </p:sp>
      <p:sp>
        <p:nvSpPr>
          <p:cNvPr id="33" name="Text 31"/>
          <p:cNvSpPr/>
          <p:nvPr/>
        </p:nvSpPr>
        <p:spPr>
          <a:xfrm>
            <a:off x="694944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Travelers want character without operational surprises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694944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guest occasion, desired feeling, current compromise, trust barrier, and booking trigger.</a:t>
            </a:r>
            <a:endParaRPr lang="en-US" sz="1250" dirty="0"/>
          </a:p>
        </p:txBody>
      </p:sp>
      <p:sp>
        <p:nvSpPr>
          <p:cNvPr id="35" name="Shape 33"/>
          <p:cNvSpPr/>
          <p:nvPr/>
        </p:nvSpPr>
        <p:spPr>
          <a:xfrm>
            <a:off x="694944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96112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99A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moments</a:t>
            </a:r>
            <a:endParaRPr lang="en-US" sz="2100" dirty="0"/>
          </a:p>
        </p:txBody>
      </p:sp>
      <p:sp>
        <p:nvSpPr>
          <p:cNvPr id="37" name="Text 35"/>
          <p:cNvSpPr/>
          <p:nvPr/>
        </p:nvSpPr>
        <p:spPr>
          <a:xfrm>
            <a:off x="905256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journey</a:t>
            </a:r>
            <a:endParaRPr lang="en-US" sz="670" dirty="0"/>
          </a:p>
        </p:txBody>
      </p:sp>
      <p:sp>
        <p:nvSpPr>
          <p:cNvPr id="38" name="Text 36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9" name="Text 37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C99A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CONCEPT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4D0C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" y="1188720"/>
            <a:ext cx="4005072" cy="4526280"/>
          </a:xfrm>
          <a:prstGeom prst="roundRect">
            <a:avLst>
              <a:gd name="adj" fmla="val 1142"/>
            </a:avLst>
          </a:prstGeom>
          <a:solidFill>
            <a:srgbClr val="FBF7EF"/>
          </a:solidFill>
          <a:ln w="15240">
            <a:solidFill>
              <a:srgbClr val="C99A4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94944" y="1188720"/>
            <a:ext cx="4005072" cy="640080"/>
          </a:xfrm>
          <a:prstGeom prst="roundRect">
            <a:avLst>
              <a:gd name="adj" fmla="val 7143"/>
            </a:avLst>
          </a:prstGeom>
          <a:solidFill>
            <a:srgbClr val="1728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9264" y="1435608"/>
            <a:ext cx="1371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FBF7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ROOM 203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1014984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499616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867662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352294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720340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04972" y="248716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73018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057650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14984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499616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867662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352294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720340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04972" y="326440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573018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057650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14984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499616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867662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352294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720340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204972" y="404164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573018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057650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14984" y="4983480"/>
            <a:ext cx="3364992" cy="310896"/>
          </a:xfrm>
          <a:prstGeom prst="roundRect">
            <a:avLst>
              <a:gd name="adj" fmla="val 14706"/>
            </a:avLst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197864" y="5093208"/>
            <a:ext cx="299923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1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CHECK-IN  /  STAY  /  RETURN</a:t>
            </a:r>
            <a:endParaRPr lang="en-US" sz="610" dirty="0"/>
          </a:p>
        </p:txBody>
      </p:sp>
      <p:sp>
        <p:nvSpPr>
          <p:cNvPr id="33" name="Text 31"/>
          <p:cNvSpPr/>
          <p:nvPr/>
        </p:nvSpPr>
        <p:spPr>
          <a:xfrm>
            <a:off x="5376672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clear stay promise guides every service choice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5376672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property character, room offer, shared spaces, service level, local connection, and proof.</a:t>
            </a:r>
            <a:endParaRPr lang="en-US" sz="1250" dirty="0"/>
          </a:p>
        </p:txBody>
      </p:sp>
      <p:sp>
        <p:nvSpPr>
          <p:cNvPr id="35" name="Shape 33"/>
          <p:cNvSpPr/>
          <p:nvPr/>
        </p:nvSpPr>
        <p:spPr>
          <a:xfrm>
            <a:off x="5376672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577840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99A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2100" dirty="0"/>
          </a:p>
        </p:txBody>
      </p:sp>
      <p:sp>
        <p:nvSpPr>
          <p:cNvPr id="37" name="Text 35"/>
          <p:cNvSpPr/>
          <p:nvPr/>
        </p:nvSpPr>
        <p:spPr>
          <a:xfrm>
            <a:off x="5586984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70" dirty="0"/>
          </a:p>
        </p:txBody>
      </p:sp>
      <p:sp>
        <p:nvSpPr>
          <p:cNvPr id="38" name="Text 36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9" name="Text 37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7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C99A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JOURNEY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4D0C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79792" y="1188720"/>
            <a:ext cx="4005072" cy="4526280"/>
          </a:xfrm>
          <a:prstGeom prst="roundRect">
            <a:avLst>
              <a:gd name="adj" fmla="val 1142"/>
            </a:avLst>
          </a:prstGeom>
          <a:solidFill>
            <a:srgbClr val="FBF7EF"/>
          </a:solidFill>
          <a:ln w="15240">
            <a:solidFill>
              <a:srgbClr val="C99A4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79792" y="1188720"/>
            <a:ext cx="4005072" cy="640080"/>
          </a:xfrm>
          <a:prstGeom prst="roundRect">
            <a:avLst>
              <a:gd name="adj" fmla="val 7143"/>
            </a:avLst>
          </a:prstGeom>
          <a:solidFill>
            <a:srgbClr val="1728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54112" y="1435608"/>
            <a:ext cx="1371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FBF7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ROOM 204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7799832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84464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652510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37142" y="248716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505188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989820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357866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842498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99832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84464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52510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137142" y="326440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505188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989820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357866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842498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99832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284464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652510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137142" y="404164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505188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989820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357866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842498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799832" y="4983480"/>
            <a:ext cx="3364992" cy="310896"/>
          </a:xfrm>
          <a:prstGeom prst="roundRect">
            <a:avLst>
              <a:gd name="adj" fmla="val 14706"/>
            </a:avLst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982712" y="5093208"/>
            <a:ext cx="299923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1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CHECK-IN  /  STAY  /  RETURN</a:t>
            </a:r>
            <a:endParaRPr lang="en-US" sz="610" dirty="0"/>
          </a:p>
        </p:txBody>
      </p:sp>
      <p:sp>
        <p:nvSpPr>
          <p:cNvPr id="33" name="Text 31"/>
          <p:cNvSpPr/>
          <p:nvPr/>
        </p:nvSpPr>
        <p:spPr>
          <a:xfrm>
            <a:off x="694944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Design the handoffs from discovery to return visit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694944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discovery, booking, arrival, stay, support, departure, review, and retention ownership.</a:t>
            </a:r>
            <a:endParaRPr lang="en-US" sz="1250" dirty="0"/>
          </a:p>
        </p:txBody>
      </p:sp>
      <p:sp>
        <p:nvSpPr>
          <p:cNvPr id="35" name="Shape 33"/>
          <p:cNvSpPr/>
          <p:nvPr/>
        </p:nvSpPr>
        <p:spPr>
          <a:xfrm>
            <a:off x="694944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96112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99A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stages</a:t>
            </a:r>
            <a:endParaRPr lang="en-US" sz="2100" dirty="0"/>
          </a:p>
        </p:txBody>
      </p:sp>
      <p:sp>
        <p:nvSpPr>
          <p:cNvPr id="37" name="Text 35"/>
          <p:cNvSpPr/>
          <p:nvPr/>
        </p:nvSpPr>
        <p:spPr>
          <a:xfrm>
            <a:off x="905256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service map</a:t>
            </a:r>
            <a:endParaRPr lang="en-US" sz="670" dirty="0"/>
          </a:p>
        </p:txBody>
      </p:sp>
      <p:sp>
        <p:nvSpPr>
          <p:cNvPr id="38" name="Text 36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9" name="Text 37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C99A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DEMAND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4D0C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" y="1188720"/>
            <a:ext cx="4005072" cy="4526280"/>
          </a:xfrm>
          <a:prstGeom prst="roundRect">
            <a:avLst>
              <a:gd name="adj" fmla="val 1142"/>
            </a:avLst>
          </a:prstGeom>
          <a:solidFill>
            <a:srgbClr val="FBF7EF"/>
          </a:solidFill>
          <a:ln w="15240">
            <a:solidFill>
              <a:srgbClr val="C99A4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94944" y="1188720"/>
            <a:ext cx="4005072" cy="640080"/>
          </a:xfrm>
          <a:prstGeom prst="roundRect">
            <a:avLst>
              <a:gd name="adj" fmla="val 7143"/>
            </a:avLst>
          </a:prstGeom>
          <a:solidFill>
            <a:srgbClr val="1728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9264" y="1435608"/>
            <a:ext cx="1371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FBF7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ROOM 205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1014984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499616" y="248716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867662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352294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720340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04972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73018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057650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14984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499616" y="326440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867662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352294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720340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04972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573018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057650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14984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499616" y="404164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867662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352294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720340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204972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573018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057650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14984" y="4983480"/>
            <a:ext cx="3364992" cy="310896"/>
          </a:xfrm>
          <a:prstGeom prst="roundRect">
            <a:avLst>
              <a:gd name="adj" fmla="val 14706"/>
            </a:avLst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197864" y="5093208"/>
            <a:ext cx="299923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1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CHECK-IN  /  STAY  /  RETURN</a:t>
            </a:r>
            <a:endParaRPr lang="en-US" sz="610" dirty="0"/>
          </a:p>
        </p:txBody>
      </p:sp>
      <p:sp>
        <p:nvSpPr>
          <p:cNvPr id="33" name="Text 31"/>
          <p:cNvSpPr/>
          <p:nvPr/>
        </p:nvSpPr>
        <p:spPr>
          <a:xfrm>
            <a:off x="5376672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occupancy from reachable guest occasions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5376672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the destination market from launch segments, seasonality, channel mix, rate, and ramp assumptions.</a:t>
            </a:r>
            <a:endParaRPr lang="en-US" sz="1250" dirty="0"/>
          </a:p>
        </p:txBody>
      </p:sp>
      <p:sp>
        <p:nvSpPr>
          <p:cNvPr id="35" name="Shape 33"/>
          <p:cNvSpPr/>
          <p:nvPr/>
        </p:nvSpPr>
        <p:spPr>
          <a:xfrm>
            <a:off x="5376672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577840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99A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2100" dirty="0"/>
          </a:p>
        </p:txBody>
      </p:sp>
      <p:sp>
        <p:nvSpPr>
          <p:cNvPr id="37" name="Text 35"/>
          <p:cNvSpPr/>
          <p:nvPr/>
        </p:nvSpPr>
        <p:spPr>
          <a:xfrm>
            <a:off x="5586984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70" dirty="0"/>
          </a:p>
        </p:txBody>
      </p:sp>
      <p:sp>
        <p:nvSpPr>
          <p:cNvPr id="38" name="Text 36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9" name="Text 37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7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C99A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ECONOMICS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4D0C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79792" y="1188720"/>
            <a:ext cx="4005072" cy="4526280"/>
          </a:xfrm>
          <a:prstGeom prst="roundRect">
            <a:avLst>
              <a:gd name="adj" fmla="val 1142"/>
            </a:avLst>
          </a:prstGeom>
          <a:solidFill>
            <a:srgbClr val="FBF7EF"/>
          </a:solidFill>
          <a:ln w="15240">
            <a:solidFill>
              <a:srgbClr val="C99A4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79792" y="1188720"/>
            <a:ext cx="4005072" cy="640080"/>
          </a:xfrm>
          <a:prstGeom prst="roundRect">
            <a:avLst>
              <a:gd name="adj" fmla="val 7143"/>
            </a:avLst>
          </a:prstGeom>
          <a:solidFill>
            <a:srgbClr val="1728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54112" y="1435608"/>
            <a:ext cx="1371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FBF7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ROOM 206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7799832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84464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652510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37142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505188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989820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357866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842498" y="248716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99832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84464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52510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137142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505188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989820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357866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842498" y="326440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99832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284464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652510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137142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505188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989820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357866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842498" y="404164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799832" y="4983480"/>
            <a:ext cx="3364992" cy="310896"/>
          </a:xfrm>
          <a:prstGeom prst="roundRect">
            <a:avLst>
              <a:gd name="adj" fmla="val 14706"/>
            </a:avLst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982712" y="5093208"/>
            <a:ext cx="299923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1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CHECK-IN  /  STAY  /  RETURN</a:t>
            </a:r>
            <a:endParaRPr lang="en-US" sz="610" dirty="0"/>
          </a:p>
        </p:txBody>
      </p:sp>
      <p:sp>
        <p:nvSpPr>
          <p:cNvPr id="33" name="Text 31"/>
          <p:cNvSpPr/>
          <p:nvPr/>
        </p:nvSpPr>
        <p:spPr>
          <a:xfrm>
            <a:off x="694944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Room yield and service discipline shape the model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694944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clearly labeled placeholder ADR, occupancy, channel fees, labor, variable cost, and sensitivity.</a:t>
            </a:r>
            <a:endParaRPr lang="en-US" sz="1250" dirty="0"/>
          </a:p>
        </p:txBody>
      </p:sp>
      <p:sp>
        <p:nvSpPr>
          <p:cNvPr id="35" name="Shape 33"/>
          <p:cNvSpPr/>
          <p:nvPr/>
        </p:nvSpPr>
        <p:spPr>
          <a:xfrm>
            <a:off x="694944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96112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99A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$184 ADR</a:t>
            </a:r>
            <a:endParaRPr lang="en-US" sz="2100" dirty="0"/>
          </a:p>
        </p:txBody>
      </p:sp>
      <p:sp>
        <p:nvSpPr>
          <p:cNvPr id="37" name="Text 35"/>
          <p:cNvSpPr/>
          <p:nvPr/>
        </p:nvSpPr>
        <p:spPr>
          <a:xfrm>
            <a:off x="905256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only</a:t>
            </a:r>
            <a:endParaRPr lang="en-US" sz="670" dirty="0"/>
          </a:p>
        </p:txBody>
      </p:sp>
      <p:sp>
        <p:nvSpPr>
          <p:cNvPr id="38" name="Text 36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9" name="Text 37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C99A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OPERATIONS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4D0C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" y="1188720"/>
            <a:ext cx="4005072" cy="4526280"/>
          </a:xfrm>
          <a:prstGeom prst="roundRect">
            <a:avLst>
              <a:gd name="adj" fmla="val 1142"/>
            </a:avLst>
          </a:prstGeom>
          <a:solidFill>
            <a:srgbClr val="FBF7EF"/>
          </a:solidFill>
          <a:ln w="15240">
            <a:solidFill>
              <a:srgbClr val="C99A4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94944" y="1188720"/>
            <a:ext cx="4005072" cy="640080"/>
          </a:xfrm>
          <a:prstGeom prst="roundRect">
            <a:avLst>
              <a:gd name="adj" fmla="val 7143"/>
            </a:avLst>
          </a:prstGeom>
          <a:solidFill>
            <a:srgbClr val="1728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9264" y="1435608"/>
            <a:ext cx="1371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FBF7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ROOM 207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1014984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499616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867662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352294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720340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04972" y="248716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73018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057650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14984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499616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867662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352294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720340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04972" y="326440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573018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057650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14984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499616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867662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352294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720340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204972" y="404164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573018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057650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14984" y="4983480"/>
            <a:ext cx="3364992" cy="310896"/>
          </a:xfrm>
          <a:prstGeom prst="roundRect">
            <a:avLst>
              <a:gd name="adj" fmla="val 14706"/>
            </a:avLst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197864" y="5093208"/>
            <a:ext cx="299923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1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CHECK-IN  /  STAY  /  RETURN</a:t>
            </a:r>
            <a:endParaRPr lang="en-US" sz="610" dirty="0"/>
          </a:p>
        </p:txBody>
      </p:sp>
      <p:sp>
        <p:nvSpPr>
          <p:cNvPr id="33" name="Text 31"/>
          <p:cNvSpPr/>
          <p:nvPr/>
        </p:nvSpPr>
        <p:spPr>
          <a:xfrm>
            <a:off x="5376672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daily rhythm protects warmth and consistency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5376672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front desk, housekeeping, maintenance, food, supplier, quality, and exception routines.</a:t>
            </a:r>
            <a:endParaRPr lang="en-US" sz="1250" dirty="0"/>
          </a:p>
        </p:txBody>
      </p:sp>
      <p:sp>
        <p:nvSpPr>
          <p:cNvPr id="35" name="Shape 33"/>
          <p:cNvSpPr/>
          <p:nvPr/>
        </p:nvSpPr>
        <p:spPr>
          <a:xfrm>
            <a:off x="5376672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577840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99A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signals</a:t>
            </a:r>
            <a:endParaRPr lang="en-US" sz="2100" dirty="0"/>
          </a:p>
        </p:txBody>
      </p:sp>
      <p:sp>
        <p:nvSpPr>
          <p:cNvPr id="37" name="Text 35"/>
          <p:cNvSpPr/>
          <p:nvPr/>
        </p:nvSpPr>
        <p:spPr>
          <a:xfrm>
            <a:off x="5586984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70" dirty="0"/>
          </a:p>
        </p:txBody>
      </p:sp>
      <p:sp>
        <p:nvSpPr>
          <p:cNvPr id="38" name="Text 36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9" name="Text 37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7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C99A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GATE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4D0C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79792" y="1188720"/>
            <a:ext cx="4005072" cy="4526280"/>
          </a:xfrm>
          <a:prstGeom prst="roundRect">
            <a:avLst>
              <a:gd name="adj" fmla="val 1142"/>
            </a:avLst>
          </a:prstGeom>
          <a:solidFill>
            <a:srgbClr val="FBF7EF"/>
          </a:solidFill>
          <a:ln w="15240">
            <a:solidFill>
              <a:srgbClr val="C99A4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79792" y="1188720"/>
            <a:ext cx="4005072" cy="640080"/>
          </a:xfrm>
          <a:prstGeom prst="roundRect">
            <a:avLst>
              <a:gd name="adj" fmla="val 7143"/>
            </a:avLst>
          </a:prstGeom>
          <a:solidFill>
            <a:srgbClr val="1728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54112" y="1435608"/>
            <a:ext cx="1371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FBF7E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ROOM 208</a:t>
            </a:r>
            <a:endParaRPr lang="en-US" sz="700" dirty="0"/>
          </a:p>
        </p:txBody>
      </p:sp>
      <p:sp>
        <p:nvSpPr>
          <p:cNvPr id="7" name="Shape 5"/>
          <p:cNvSpPr/>
          <p:nvPr/>
        </p:nvSpPr>
        <p:spPr>
          <a:xfrm>
            <a:off x="7799832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84464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652510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37142" y="248716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505188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989820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357866" y="228600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842498" y="248716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99832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84464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52510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137142" y="326440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505188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989820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357866" y="306324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0842498" y="326440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99832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284464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652510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72B8C9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137142" y="4041648"/>
            <a:ext cx="73152" cy="73152"/>
          </a:xfrm>
          <a:prstGeom prst="ellipse">
            <a:avLst/>
          </a:prstGeom>
          <a:solidFill>
            <a:srgbClr val="FBF7E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505188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989820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357866" y="3840480"/>
            <a:ext cx="658368" cy="493776"/>
          </a:xfrm>
          <a:prstGeom prst="roundRect">
            <a:avLst>
              <a:gd name="adj" fmla="val 9259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842498" y="4041648"/>
            <a:ext cx="73152" cy="73152"/>
          </a:xfrm>
          <a:prstGeom prst="ellipse">
            <a:avLst/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799832" y="4983480"/>
            <a:ext cx="3364992" cy="310896"/>
          </a:xfrm>
          <a:prstGeom prst="roundRect">
            <a:avLst>
              <a:gd name="adj" fmla="val 14706"/>
            </a:avLst>
          </a:prstGeom>
          <a:solidFill>
            <a:srgbClr val="C99A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982712" y="5093208"/>
            <a:ext cx="299923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1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CHECK-IN  /  STAY  /  RETURN</a:t>
            </a:r>
            <a:endParaRPr lang="en-US" sz="610" dirty="0"/>
          </a:p>
        </p:txBody>
      </p:sp>
      <p:sp>
        <p:nvSpPr>
          <p:cNvPr id="33" name="Text 31"/>
          <p:cNvSpPr/>
          <p:nvPr/>
        </p:nvSpPr>
        <p:spPr>
          <a:xfrm>
            <a:off x="694944" y="1325880"/>
            <a:ext cx="58978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only when demand, readiness, and cash buffers hold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694944" y="2743200"/>
            <a:ext cx="54864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the illustrative capital need, pre-opening gates, owner, review date, and next decision.</a:t>
            </a:r>
            <a:endParaRPr lang="en-US" sz="1250" dirty="0"/>
          </a:p>
        </p:txBody>
      </p:sp>
      <p:sp>
        <p:nvSpPr>
          <p:cNvPr id="35" name="Shape 33"/>
          <p:cNvSpPr/>
          <p:nvPr/>
        </p:nvSpPr>
        <p:spPr>
          <a:xfrm>
            <a:off x="694944" y="4114800"/>
            <a:ext cx="2331720" cy="1097280"/>
          </a:xfrm>
          <a:prstGeom prst="roundRect">
            <a:avLst>
              <a:gd name="adj" fmla="val 4167"/>
            </a:avLst>
          </a:prstGeom>
          <a:solidFill>
            <a:srgbClr val="F2E8D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96112" y="4334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C99A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$1.2M</a:t>
            </a:r>
            <a:endParaRPr lang="en-US" sz="2100" dirty="0"/>
          </a:p>
        </p:txBody>
      </p:sp>
      <p:sp>
        <p:nvSpPr>
          <p:cNvPr id="37" name="Text 35"/>
          <p:cNvSpPr/>
          <p:nvPr/>
        </p:nvSpPr>
        <p:spPr>
          <a:xfrm>
            <a:off x="905256" y="481888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70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capital</a:t>
            </a:r>
            <a:endParaRPr lang="en-US" sz="670" dirty="0"/>
          </a:p>
        </p:txBody>
      </p:sp>
      <p:sp>
        <p:nvSpPr>
          <p:cNvPr id="38" name="Text 36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9" name="Text 37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728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Boutique Hotel Business Plan</dc:title>
  <dc:subject>Original editable PowerPoint template</dc:subject>
  <dc:creator>FreeAIPPT</dc:creator>
  <cp:lastModifiedBy>FreeAIPPT</cp:lastModifiedBy>
  <cp:revision>1</cp:revision>
  <dcterms:created xsi:type="dcterms:W3CDTF">2026-09-11T21:35:06Z</dcterms:created>
  <dcterms:modified xsi:type="dcterms:W3CDTF">2026-09-11T21:35:06Z</dcterms:modified>
</cp:coreProperties>
</file>