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3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41732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92024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42316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42900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93192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3484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93776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4068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94360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4652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94944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45236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95528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45820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96112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46404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96696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46988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47572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978640" y="0"/>
            <a:ext cx="0" cy="685800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0" y="36576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0" y="86868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0" y="137160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0" y="187452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0" y="237744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0" y="288036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0" y="338328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0" y="388620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0" y="438912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0" y="489204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0" y="539496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0" y="589788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0" y="6400800"/>
            <a:ext cx="12191695" cy="0"/>
          </a:xfrm>
          <a:prstGeom prst="line">
            <a:avLst/>
          </a:prstGeom>
          <a:noFill/>
          <a:ln w="5715">
            <a:solidFill>
              <a:srgbClr val="28547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66928" y="566928"/>
            <a:ext cx="11045952" cy="5669280"/>
          </a:xfrm>
          <a:prstGeom prst="roundRect">
            <a:avLst>
              <a:gd name="adj" fmla="val 968"/>
            </a:avLst>
          </a:prstGeom>
          <a:solidFill>
            <a:srgbClr val="12345A">
              <a:alpha val="96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726680" y="1051560"/>
            <a:ext cx="2880360" cy="2880360"/>
          </a:xfrm>
          <a:prstGeom prst="roundRect">
            <a:avLst>
              <a:gd name="adj" fmla="val 1905"/>
            </a:avLst>
          </a:prstGeom>
          <a:solidFill>
            <a:srgbClr val="43D8E8">
              <a:alpha val="1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41248" y="84124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3D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01 / PROPOSAL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804672" y="1664208"/>
            <a:ext cx="6537960" cy="1389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Blueprint Project Proposal</a:t>
            </a:r>
            <a:endParaRPr lang="en-US" sz="4000" dirty="0"/>
          </a:p>
        </p:txBody>
      </p:sp>
      <p:sp>
        <p:nvSpPr>
          <p:cNvPr id="43" name="Text 41"/>
          <p:cNvSpPr/>
          <p:nvPr/>
        </p:nvSpPr>
        <p:spPr>
          <a:xfrm>
            <a:off x="841248" y="3310128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B8D8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Outcomes, boundaries, delivery, and controls</a:t>
            </a:r>
            <a:endParaRPr lang="en-US" sz="1500" dirty="0"/>
          </a:p>
        </p:txBody>
      </p:sp>
      <p:sp>
        <p:nvSpPr>
          <p:cNvPr id="44" name="Shape 42"/>
          <p:cNvSpPr/>
          <p:nvPr/>
        </p:nvSpPr>
        <p:spPr>
          <a:xfrm>
            <a:off x="841248" y="4736592"/>
            <a:ext cx="9052560" cy="0"/>
          </a:xfrm>
          <a:prstGeom prst="line">
            <a:avLst/>
          </a:prstGeom>
          <a:noFill/>
          <a:ln w="25400">
            <a:solidFill>
              <a:srgbClr val="43D8E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41248" y="5074920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 / OUTCOME / CONTROL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3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3D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CASE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630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659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4688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718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747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776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805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9834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893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922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9951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010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039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068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097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126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5156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0185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214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20243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74320" y="10515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4320" y="15544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4320" y="20574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25603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74320" y="30632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74320" y="35661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74320" y="40690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74320" y="45720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74320" y="50749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74320" y="55778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74320" y="60807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8368" y="1234440"/>
            <a:ext cx="6537960" cy="4370832"/>
          </a:xfrm>
          <a:prstGeom prst="roundRect">
            <a:avLst>
              <a:gd name="adj" fmla="val 1255"/>
            </a:avLst>
          </a:prstGeom>
          <a:solidFill>
            <a:srgbClr val="12345A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60120" y="1627632"/>
            <a:ext cx="5715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current system creates three avoidable costs</a:t>
            </a:r>
            <a:endParaRPr lang="en-US" sz="2900" dirty="0"/>
          </a:p>
        </p:txBody>
      </p:sp>
      <p:sp>
        <p:nvSpPr>
          <p:cNvPr id="41" name="Text 39"/>
          <p:cNvSpPr/>
          <p:nvPr/>
        </p:nvSpPr>
        <p:spPr>
          <a:xfrm>
            <a:off x="987552" y="2971800"/>
            <a:ext cx="5212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Quantify delay, rework, risk, and the trigger that makes action necessary now.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987552" y="4261104"/>
            <a:ext cx="5413248" cy="0"/>
          </a:xfrm>
          <a:prstGeom prst="line">
            <a:avLst/>
          </a:prstGeom>
          <a:noFill/>
          <a:ln w="25400">
            <a:solidFill>
              <a:srgbClr val="43D8E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818120" y="1234440"/>
            <a:ext cx="3401568" cy="4370832"/>
          </a:xfrm>
          <a:prstGeom prst="roundRect">
            <a:avLst>
              <a:gd name="adj" fmla="val 1613"/>
            </a:avLst>
          </a:prstGeom>
          <a:solidFill>
            <a:srgbClr val="43D8E8">
              <a:alpha val="1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183880" y="2103120"/>
            <a:ext cx="2651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costs</a:t>
            </a:r>
            <a:endParaRPr lang="en-US" sz="3000" dirty="0"/>
          </a:p>
        </p:txBody>
      </p:sp>
      <p:sp>
        <p:nvSpPr>
          <p:cNvPr id="45" name="Text 43"/>
          <p:cNvSpPr/>
          <p:nvPr/>
        </p:nvSpPr>
        <p:spPr>
          <a:xfrm>
            <a:off x="8339328" y="299923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 action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8247888" y="4681728"/>
            <a:ext cx="2514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23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 / VERIFIED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3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3D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TARGET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630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659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4688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718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747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776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805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9834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893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922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9951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010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039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068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097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126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5156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0185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214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20243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74320" y="10515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4320" y="15544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4320" y="20574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25603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74320" y="30632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74320" y="35661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74320" y="40690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74320" y="45720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74320" y="50749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74320" y="55778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74320" y="60807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8368" y="1234440"/>
            <a:ext cx="6537960" cy="4370832"/>
          </a:xfrm>
          <a:prstGeom prst="roundRect">
            <a:avLst>
              <a:gd name="adj" fmla="val 1255"/>
            </a:avLst>
          </a:prstGeom>
          <a:solidFill>
            <a:srgbClr val="12345A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60120" y="1627632"/>
            <a:ext cx="5715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Describe the future state in observable terms</a:t>
            </a:r>
            <a:endParaRPr lang="en-US" sz="2900" dirty="0"/>
          </a:p>
        </p:txBody>
      </p:sp>
      <p:sp>
        <p:nvSpPr>
          <p:cNvPr id="41" name="Text 39"/>
          <p:cNvSpPr/>
          <p:nvPr/>
        </p:nvSpPr>
        <p:spPr>
          <a:xfrm>
            <a:off x="987552" y="2971800"/>
            <a:ext cx="5212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what users can do, how work flows, which measures improve, and what remains unchanged.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987552" y="4261104"/>
            <a:ext cx="5413248" cy="0"/>
          </a:xfrm>
          <a:prstGeom prst="line">
            <a:avLst/>
          </a:prstGeom>
          <a:noFill/>
          <a:ln w="25400">
            <a:solidFill>
              <a:srgbClr val="43D8E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818120" y="1234440"/>
            <a:ext cx="3401568" cy="4370832"/>
          </a:xfrm>
          <a:prstGeom prst="roundRect">
            <a:avLst>
              <a:gd name="adj" fmla="val 1613"/>
            </a:avLst>
          </a:prstGeom>
          <a:solidFill>
            <a:srgbClr val="43D8E8">
              <a:alpha val="1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183880" y="2103120"/>
            <a:ext cx="2651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3000" dirty="0"/>
          </a:p>
        </p:txBody>
      </p:sp>
      <p:sp>
        <p:nvSpPr>
          <p:cNvPr id="45" name="Text 43"/>
          <p:cNvSpPr/>
          <p:nvPr/>
        </p:nvSpPr>
        <p:spPr>
          <a:xfrm>
            <a:off x="8339328" y="299923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operating state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8247888" y="4681728"/>
            <a:ext cx="2514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23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 / VERIFIED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3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3D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PRINCIPLES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630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659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4688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718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747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776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805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9834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893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922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9951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010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039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068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097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126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5156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0185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214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20243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74320" y="10515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4320" y="15544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4320" y="20574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25603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74320" y="30632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74320" y="35661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74320" y="40690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74320" y="45720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74320" y="50749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74320" y="55778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74320" y="60807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8368" y="1234440"/>
            <a:ext cx="6537960" cy="4370832"/>
          </a:xfrm>
          <a:prstGeom prst="roundRect">
            <a:avLst>
              <a:gd name="adj" fmla="val 1255"/>
            </a:avLst>
          </a:prstGeom>
          <a:solidFill>
            <a:srgbClr val="12345A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60120" y="1627632"/>
            <a:ext cx="5715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design rules to prevent local optimization</a:t>
            </a:r>
            <a:endParaRPr lang="en-US" sz="2900" dirty="0"/>
          </a:p>
        </p:txBody>
      </p:sp>
      <p:sp>
        <p:nvSpPr>
          <p:cNvPr id="41" name="Text 39"/>
          <p:cNvSpPr/>
          <p:nvPr/>
        </p:nvSpPr>
        <p:spPr>
          <a:xfrm>
            <a:off x="987552" y="2971800"/>
            <a:ext cx="5212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decision principles for simplicity, ownership, interoperability, safety, and evidence.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987552" y="4261104"/>
            <a:ext cx="5413248" cy="0"/>
          </a:xfrm>
          <a:prstGeom prst="line">
            <a:avLst/>
          </a:prstGeom>
          <a:noFill/>
          <a:ln w="25400">
            <a:solidFill>
              <a:srgbClr val="43D8E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818120" y="1234440"/>
            <a:ext cx="3401568" cy="4370832"/>
          </a:xfrm>
          <a:prstGeom prst="roundRect">
            <a:avLst>
              <a:gd name="adj" fmla="val 1613"/>
            </a:avLst>
          </a:prstGeom>
          <a:solidFill>
            <a:srgbClr val="43D8E8">
              <a:alpha val="1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183880" y="2103120"/>
            <a:ext cx="2651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rules</a:t>
            </a:r>
            <a:endParaRPr lang="en-US" sz="3000" dirty="0"/>
          </a:p>
        </p:txBody>
      </p:sp>
      <p:sp>
        <p:nvSpPr>
          <p:cNvPr id="45" name="Text 43"/>
          <p:cNvSpPr/>
          <p:nvPr/>
        </p:nvSpPr>
        <p:spPr>
          <a:xfrm>
            <a:off x="8339328" y="299923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 delivery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8247888" y="4681728"/>
            <a:ext cx="2514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23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 / VERIFIED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3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3D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WORKSTREAMS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630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659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4688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718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747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776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805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9834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893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922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9951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010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039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068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097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126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5156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0185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214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20243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74320" y="10515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4320" y="15544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4320" y="20574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25603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74320" y="30632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74320" y="35661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74320" y="40690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74320" y="45720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74320" y="50749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74320" y="55778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74320" y="60807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8368" y="1234440"/>
            <a:ext cx="6537960" cy="4370832"/>
          </a:xfrm>
          <a:prstGeom prst="roundRect">
            <a:avLst>
              <a:gd name="adj" fmla="val 1255"/>
            </a:avLst>
          </a:prstGeom>
          <a:solidFill>
            <a:srgbClr val="12345A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60120" y="1627632"/>
            <a:ext cx="5715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Separate work without fragmenting accountability</a:t>
            </a:r>
            <a:endParaRPr lang="en-US" sz="2900" dirty="0"/>
          </a:p>
        </p:txBody>
      </p:sp>
      <p:sp>
        <p:nvSpPr>
          <p:cNvPr id="41" name="Text 39"/>
          <p:cNvSpPr/>
          <p:nvPr/>
        </p:nvSpPr>
        <p:spPr>
          <a:xfrm>
            <a:off x="987552" y="2971800"/>
            <a:ext cx="5212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connected workstreams, owners, interfaces, deliverables, and shared decision points.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987552" y="4261104"/>
            <a:ext cx="5413248" cy="0"/>
          </a:xfrm>
          <a:prstGeom prst="line">
            <a:avLst/>
          </a:prstGeom>
          <a:noFill/>
          <a:ln w="25400">
            <a:solidFill>
              <a:srgbClr val="43D8E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818120" y="1234440"/>
            <a:ext cx="3401568" cy="4370832"/>
          </a:xfrm>
          <a:prstGeom prst="roundRect">
            <a:avLst>
              <a:gd name="adj" fmla="val 1613"/>
            </a:avLst>
          </a:prstGeom>
          <a:solidFill>
            <a:srgbClr val="43D8E8">
              <a:alpha val="1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183880" y="2103120"/>
            <a:ext cx="2651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streams</a:t>
            </a:r>
            <a:endParaRPr lang="en-US" sz="3000" dirty="0"/>
          </a:p>
        </p:txBody>
      </p:sp>
      <p:sp>
        <p:nvSpPr>
          <p:cNvPr id="45" name="Text 43"/>
          <p:cNvSpPr/>
          <p:nvPr/>
        </p:nvSpPr>
        <p:spPr>
          <a:xfrm>
            <a:off x="8339328" y="299923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outcome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8247888" y="4681728"/>
            <a:ext cx="2514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23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 / VERIFIED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3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3D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SCHEDULE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630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659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4688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718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747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776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805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9834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893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922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9951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010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039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068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097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126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5156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0185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214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20243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74320" y="10515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4320" y="15544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4320" y="20574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25603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74320" y="30632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74320" y="35661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74320" y="40690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74320" y="45720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74320" y="50749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74320" y="55778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74320" y="60807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8368" y="1234440"/>
            <a:ext cx="6537960" cy="4370832"/>
          </a:xfrm>
          <a:prstGeom prst="roundRect">
            <a:avLst>
              <a:gd name="adj" fmla="val 1255"/>
            </a:avLst>
          </a:prstGeom>
          <a:solidFill>
            <a:srgbClr val="12345A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60120" y="1627632"/>
            <a:ext cx="5715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milestones as evidence gates</a:t>
            </a:r>
            <a:endParaRPr lang="en-US" sz="2900" dirty="0"/>
          </a:p>
        </p:txBody>
      </p:sp>
      <p:sp>
        <p:nvSpPr>
          <p:cNvPr id="41" name="Text 39"/>
          <p:cNvSpPr/>
          <p:nvPr/>
        </p:nvSpPr>
        <p:spPr>
          <a:xfrm>
            <a:off x="987552" y="2971800"/>
            <a:ext cx="5212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 discovery, prototype, pilot, migration, and review around acceptance criteria.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987552" y="4261104"/>
            <a:ext cx="5413248" cy="0"/>
          </a:xfrm>
          <a:prstGeom prst="line">
            <a:avLst/>
          </a:prstGeom>
          <a:noFill/>
          <a:ln w="25400">
            <a:solidFill>
              <a:srgbClr val="43D8E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818120" y="1234440"/>
            <a:ext cx="3401568" cy="4370832"/>
          </a:xfrm>
          <a:prstGeom prst="roundRect">
            <a:avLst>
              <a:gd name="adj" fmla="val 1613"/>
            </a:avLst>
          </a:prstGeom>
          <a:solidFill>
            <a:srgbClr val="43D8E8">
              <a:alpha val="1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183880" y="2103120"/>
            <a:ext cx="2651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 wks</a:t>
            </a:r>
            <a:endParaRPr lang="en-US" sz="3000" dirty="0"/>
          </a:p>
        </p:txBody>
      </p:sp>
      <p:sp>
        <p:nvSpPr>
          <p:cNvPr id="45" name="Text 43"/>
          <p:cNvSpPr/>
          <p:nvPr/>
        </p:nvSpPr>
        <p:spPr>
          <a:xfrm>
            <a:off x="8339328" y="299923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plan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8247888" y="4681728"/>
            <a:ext cx="2514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23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 / VERIFIED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3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3D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CONTROLS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630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659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4688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718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747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776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805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9834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893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922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9951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010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039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068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097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126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5156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0185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214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20243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74320" y="10515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4320" y="15544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4320" y="20574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25603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74320" y="30632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74320" y="35661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74320" y="40690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74320" y="45720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74320" y="50749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74320" y="55778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74320" y="60807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8368" y="1234440"/>
            <a:ext cx="6537960" cy="4370832"/>
          </a:xfrm>
          <a:prstGeom prst="roundRect">
            <a:avLst>
              <a:gd name="adj" fmla="val 1255"/>
            </a:avLst>
          </a:prstGeom>
          <a:solidFill>
            <a:srgbClr val="12345A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60120" y="1627632"/>
            <a:ext cx="5715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Make risk visible before it becomes delay</a:t>
            </a:r>
            <a:endParaRPr lang="en-US" sz="2900" dirty="0"/>
          </a:p>
        </p:txBody>
      </p:sp>
      <p:sp>
        <p:nvSpPr>
          <p:cNvPr id="41" name="Text 39"/>
          <p:cNvSpPr/>
          <p:nvPr/>
        </p:nvSpPr>
        <p:spPr>
          <a:xfrm>
            <a:off x="987552" y="2971800"/>
            <a:ext cx="5212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 dependencies, assumptions, risk indicators, mitigations, escalation, and governance.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987552" y="4261104"/>
            <a:ext cx="5413248" cy="0"/>
          </a:xfrm>
          <a:prstGeom prst="line">
            <a:avLst/>
          </a:prstGeom>
          <a:noFill/>
          <a:ln w="25400">
            <a:solidFill>
              <a:srgbClr val="43D8E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818120" y="1234440"/>
            <a:ext cx="3401568" cy="4370832"/>
          </a:xfrm>
          <a:prstGeom prst="roundRect">
            <a:avLst>
              <a:gd name="adj" fmla="val 1613"/>
            </a:avLst>
          </a:prstGeom>
          <a:solidFill>
            <a:srgbClr val="43D8E8">
              <a:alpha val="1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183880" y="2103120"/>
            <a:ext cx="2651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controls</a:t>
            </a:r>
            <a:endParaRPr lang="en-US" sz="3000" dirty="0"/>
          </a:p>
        </p:txBody>
      </p:sp>
      <p:sp>
        <p:nvSpPr>
          <p:cNvPr id="45" name="Text 43"/>
          <p:cNvSpPr/>
          <p:nvPr/>
        </p:nvSpPr>
        <p:spPr>
          <a:xfrm>
            <a:off x="8339328" y="299923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 delivery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8247888" y="4681728"/>
            <a:ext cx="2514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23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 / VERIFIED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3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43D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DECISION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01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630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9659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4688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718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747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776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805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9834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893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922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9951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4980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010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5039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068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5097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1268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51560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01852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2144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2024360" y="1051560"/>
            <a:ext cx="0" cy="5230368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74320" y="10515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4320" y="15544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4320" y="20574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25603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74320" y="30632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74320" y="35661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74320" y="406908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74320" y="457200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274320" y="507492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74320" y="557784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74320" y="6080760"/>
            <a:ext cx="11612880" cy="0"/>
          </a:xfrm>
          <a:prstGeom prst="line">
            <a:avLst/>
          </a:prstGeom>
          <a:noFill/>
          <a:ln w="5080">
            <a:solidFill>
              <a:srgbClr val="28547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58368" y="1234440"/>
            <a:ext cx="6537960" cy="4370832"/>
          </a:xfrm>
          <a:prstGeom prst="roundRect">
            <a:avLst>
              <a:gd name="adj" fmla="val 1255"/>
            </a:avLst>
          </a:prstGeom>
          <a:solidFill>
            <a:srgbClr val="12345A">
              <a:alpha val="9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60120" y="1627632"/>
            <a:ext cx="5715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Approve the first controlled commitment</a:t>
            </a:r>
            <a:endParaRPr lang="en-US" sz="2900" dirty="0"/>
          </a:p>
        </p:txBody>
      </p:sp>
      <p:sp>
        <p:nvSpPr>
          <p:cNvPr id="41" name="Text 39"/>
          <p:cNvSpPr/>
          <p:nvPr/>
        </p:nvSpPr>
        <p:spPr>
          <a:xfrm>
            <a:off x="987552" y="2971800"/>
            <a:ext cx="5212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scope, investment, sponsor, start date, and evidence required for the next gate.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987552" y="4261104"/>
            <a:ext cx="5413248" cy="0"/>
          </a:xfrm>
          <a:prstGeom prst="line">
            <a:avLst/>
          </a:prstGeom>
          <a:noFill/>
          <a:ln w="25400">
            <a:solidFill>
              <a:srgbClr val="43D8E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818120" y="1234440"/>
            <a:ext cx="3401568" cy="4370832"/>
          </a:xfrm>
          <a:prstGeom prst="roundRect">
            <a:avLst>
              <a:gd name="adj" fmla="val 1613"/>
            </a:avLst>
          </a:prstGeom>
          <a:solidFill>
            <a:srgbClr val="43D8E8">
              <a:alpha val="1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183880" y="2103120"/>
            <a:ext cx="2651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Gate 01</a:t>
            </a:r>
            <a:endParaRPr lang="en-US" sz="3000" dirty="0"/>
          </a:p>
        </p:txBody>
      </p:sp>
      <p:sp>
        <p:nvSpPr>
          <p:cNvPr id="45" name="Text 43"/>
          <p:cNvSpPr/>
          <p:nvPr/>
        </p:nvSpPr>
        <p:spPr>
          <a:xfrm>
            <a:off x="8339328" y="2999232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required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8247888" y="4681728"/>
            <a:ext cx="2514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234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 / VERIFIED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48" name="Text 4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Blueprint Project Proposal</dc:title>
  <dc:subject>Original free editable PowerPoint template</dc:subject>
  <dc:creator>FreeAIPPT</dc:creator>
  <cp:lastModifiedBy>FreeAIPPT</cp:lastModifiedBy>
  <cp:revision>1</cp:revision>
  <dcterms:created xsi:type="dcterms:W3CDTF">2026-09-08T08:28:58Z</dcterms:created>
  <dcterms:modified xsi:type="dcterms:W3CDTF">2026-09-08T08:28:58Z</dcterms:modified>
</cp:coreProperties>
</file>