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715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Hold observations, hypotheses, and uncertainty apart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3273552"/>
            <a:ext cx="5394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fictional case structure for context, formulation, options, shared decisions, response, and learning.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84848" y="859536"/>
            <a:ext cx="4709160" cy="5166360"/>
          </a:xfrm>
          <a:prstGeom prst="roundRect">
            <a:avLst>
              <a:gd name="adj" fmla="val 971"/>
            </a:avLst>
          </a:prstGeom>
          <a:solidFill>
            <a:srgbClr val="FCF8EF"/>
          </a:solidFill>
          <a:ln w="10160">
            <a:solidFill>
              <a:srgbClr val="3926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96328" y="1335024"/>
            <a:ext cx="3931920" cy="594360"/>
          </a:xfrm>
          <a:prstGeom prst="roundRect">
            <a:avLst>
              <a:gd name="adj" fmla="val 7692"/>
            </a:avLst>
          </a:prstGeom>
          <a:solidFill>
            <a:srgbClr val="55C4BD">
              <a:alpha val="28000"/>
            </a:srgbClr>
          </a:solidFill>
          <a:ln w="12700">
            <a:solidFill>
              <a:srgbClr val="55C4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60920" y="1554480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570" dirty="0"/>
          </a:p>
        </p:txBody>
      </p:sp>
      <p:sp>
        <p:nvSpPr>
          <p:cNvPr id="8" name="Shape 6"/>
          <p:cNvSpPr/>
          <p:nvPr/>
        </p:nvSpPr>
        <p:spPr>
          <a:xfrm>
            <a:off x="8339328" y="1746504"/>
            <a:ext cx="2788920" cy="594360"/>
          </a:xfrm>
          <a:prstGeom prst="roundRect">
            <a:avLst>
              <a:gd name="adj" fmla="val 7692"/>
            </a:avLst>
          </a:prstGeom>
          <a:solidFill>
            <a:srgbClr val="F1C75B">
              <a:alpha val="18000"/>
            </a:srgbClr>
          </a:solidFill>
          <a:ln w="12700">
            <a:solidFill>
              <a:srgbClr val="F1C7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0" y="1965960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9482328" y="1335024"/>
            <a:ext cx="1645920" cy="594360"/>
          </a:xfrm>
          <a:prstGeom prst="roundRect">
            <a:avLst>
              <a:gd name="adj" fmla="val 7692"/>
            </a:avLst>
          </a:prstGeom>
          <a:solidFill>
            <a:srgbClr val="D66A74">
              <a:alpha val="18000"/>
            </a:srgbClr>
          </a:solidFill>
          <a:ln w="12700">
            <a:solidFill>
              <a:srgbClr val="D66A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46920" y="1554480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7059168" y="5440680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223760" y="5522976"/>
            <a:ext cx="1301496" cy="0"/>
          </a:xfrm>
          <a:prstGeom prst="line">
            <a:avLst/>
          </a:prstGeom>
          <a:noFill/>
          <a:ln w="15240">
            <a:solidFill>
              <a:srgbClr val="55C4B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15528" y="5440680"/>
            <a:ext cx="164592" cy="164592"/>
          </a:xfrm>
          <a:prstGeom prst="ellipse">
            <a:avLst/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80120" y="5522976"/>
            <a:ext cx="1301496" cy="0"/>
          </a:xfrm>
          <a:prstGeom prst="line">
            <a:avLst/>
          </a:prstGeom>
          <a:noFill/>
          <a:ln w="15240">
            <a:solidFill>
              <a:srgbClr val="F1C7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771888" y="5440680"/>
            <a:ext cx="164592" cy="164592"/>
          </a:xfrm>
          <a:prstGeom prst="ellipse">
            <a:avLst/>
          </a:prstGeom>
          <a:solidFill>
            <a:srgbClr val="D66A7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936480" y="5522976"/>
            <a:ext cx="1301496" cy="0"/>
          </a:xfrm>
          <a:prstGeom prst="line">
            <a:avLst/>
          </a:prstGeom>
          <a:noFill/>
          <a:ln w="15240">
            <a:solidFill>
              <a:srgbClr val="D66A7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128248" y="5440680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" y="4956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EFE4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5157216"/>
            <a:ext cx="4443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CONCERN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926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Begin with the change that prompted a fictional evaluation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de-identified onset, trajectory, distress, function, context, strengths, and safety concerns.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oundRect">
            <a:avLst>
              <a:gd name="adj" fmla="val 1075"/>
            </a:avLst>
          </a:prstGeom>
          <a:solidFill>
            <a:srgbClr val="FCF8EF"/>
          </a:solidFill>
          <a:ln w="10160">
            <a:solidFill>
              <a:srgbClr val="3926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69848" y="1847088"/>
            <a:ext cx="3474720" cy="594360"/>
          </a:xfrm>
          <a:prstGeom prst="roundRect">
            <a:avLst>
              <a:gd name="adj" fmla="val 7692"/>
            </a:avLst>
          </a:prstGeom>
          <a:solidFill>
            <a:srgbClr val="55C4BD">
              <a:alpha val="28000"/>
            </a:srgbClr>
          </a:solidFill>
          <a:ln w="12700">
            <a:solidFill>
              <a:srgbClr val="55C4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570" dirty="0"/>
          </a:p>
        </p:txBody>
      </p:sp>
      <p:sp>
        <p:nvSpPr>
          <p:cNvPr id="8" name="Shape 6"/>
          <p:cNvSpPr/>
          <p:nvPr/>
        </p:nvSpPr>
        <p:spPr>
          <a:xfrm>
            <a:off x="2212848" y="1435608"/>
            <a:ext cx="2331720" cy="594360"/>
          </a:xfrm>
          <a:prstGeom prst="roundRect">
            <a:avLst>
              <a:gd name="adj" fmla="val 7692"/>
            </a:avLst>
          </a:prstGeom>
          <a:solidFill>
            <a:srgbClr val="F1C75B">
              <a:alpha val="18000"/>
            </a:srgbClr>
          </a:solidFill>
          <a:ln w="12700">
            <a:solidFill>
              <a:srgbClr val="F1C7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77440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3355848" y="1847088"/>
            <a:ext cx="1188720" cy="594360"/>
          </a:xfrm>
          <a:prstGeom prst="roundRect">
            <a:avLst>
              <a:gd name="adj" fmla="val 7692"/>
            </a:avLst>
          </a:prstGeom>
          <a:solidFill>
            <a:srgbClr val="D66A74">
              <a:alpha val="18000"/>
            </a:srgbClr>
          </a:solidFill>
          <a:ln w="12700">
            <a:solidFill>
              <a:srgbClr val="D66A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20440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932688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97280" y="5577840"/>
            <a:ext cx="1149096" cy="0"/>
          </a:xfrm>
          <a:prstGeom prst="line">
            <a:avLst/>
          </a:prstGeom>
          <a:noFill/>
          <a:ln w="15240">
            <a:solidFill>
              <a:srgbClr val="55C4B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36648" y="5495544"/>
            <a:ext cx="164592" cy="164592"/>
          </a:xfrm>
          <a:prstGeom prst="ellipse">
            <a:avLst/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01240" y="5577840"/>
            <a:ext cx="1149096" cy="0"/>
          </a:xfrm>
          <a:prstGeom prst="line">
            <a:avLst/>
          </a:prstGeom>
          <a:noFill/>
          <a:ln w="15240">
            <a:solidFill>
              <a:srgbClr val="F1C7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40608" y="5495544"/>
            <a:ext cx="164592" cy="164592"/>
          </a:xfrm>
          <a:prstGeom prst="ellipse">
            <a:avLst/>
          </a:prstGeom>
          <a:solidFill>
            <a:srgbClr val="D66A7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05200" y="5577840"/>
            <a:ext cx="1149096" cy="0"/>
          </a:xfrm>
          <a:prstGeom prst="line">
            <a:avLst/>
          </a:prstGeom>
          <a:noFill/>
          <a:ln w="15240">
            <a:solidFill>
              <a:srgbClr val="D66A7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44568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55C4B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Session 1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fictional case</a:t>
            </a:r>
            <a:endParaRPr lang="en-US" sz="680" dirty="0"/>
          </a:p>
        </p:txBody>
      </p:sp>
      <p:sp>
        <p:nvSpPr>
          <p:cNvPr id="22" name="Text 20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CONTEXT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926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Life context changes how observations are understood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Organize support, stressors, culture, work, sleep, health, prior care, preferences, and missing facts.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oundRect">
            <a:avLst>
              <a:gd name="adj" fmla="val 1075"/>
            </a:avLst>
          </a:prstGeom>
          <a:solidFill>
            <a:srgbClr val="FCF8EF"/>
          </a:solidFill>
          <a:ln w="10160">
            <a:solidFill>
              <a:srgbClr val="3926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680960" y="1435608"/>
            <a:ext cx="3474720" cy="594360"/>
          </a:xfrm>
          <a:prstGeom prst="roundRect">
            <a:avLst>
              <a:gd name="adj" fmla="val 7692"/>
            </a:avLst>
          </a:prstGeom>
          <a:solidFill>
            <a:srgbClr val="55C4BD">
              <a:alpha val="28000"/>
            </a:srgbClr>
          </a:solidFill>
          <a:ln w="12700">
            <a:solidFill>
              <a:srgbClr val="55C4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45552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570" dirty="0"/>
          </a:p>
        </p:txBody>
      </p:sp>
      <p:sp>
        <p:nvSpPr>
          <p:cNvPr id="8" name="Shape 6"/>
          <p:cNvSpPr/>
          <p:nvPr/>
        </p:nvSpPr>
        <p:spPr>
          <a:xfrm>
            <a:off x="8823960" y="1847088"/>
            <a:ext cx="2331720" cy="594360"/>
          </a:xfrm>
          <a:prstGeom prst="roundRect">
            <a:avLst>
              <a:gd name="adj" fmla="val 7692"/>
            </a:avLst>
          </a:prstGeom>
          <a:solidFill>
            <a:srgbClr val="F1C75B">
              <a:alpha val="18000"/>
            </a:srgbClr>
          </a:solidFill>
          <a:ln w="12700">
            <a:solidFill>
              <a:srgbClr val="F1C7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88552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9966960" y="1435608"/>
            <a:ext cx="1188720" cy="594360"/>
          </a:xfrm>
          <a:prstGeom prst="roundRect">
            <a:avLst>
              <a:gd name="adj" fmla="val 7692"/>
            </a:avLst>
          </a:prstGeom>
          <a:solidFill>
            <a:srgbClr val="D66A74">
              <a:alpha val="18000"/>
            </a:srgbClr>
          </a:solidFill>
          <a:ln w="12700">
            <a:solidFill>
              <a:srgbClr val="D66A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31552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7543800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08392" y="5577840"/>
            <a:ext cx="1149096" cy="0"/>
          </a:xfrm>
          <a:prstGeom prst="line">
            <a:avLst/>
          </a:prstGeom>
          <a:noFill/>
          <a:ln w="15240">
            <a:solidFill>
              <a:srgbClr val="55C4B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747760" y="5495544"/>
            <a:ext cx="164592" cy="164592"/>
          </a:xfrm>
          <a:prstGeom prst="ellipse">
            <a:avLst/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912352" y="5577840"/>
            <a:ext cx="1149096" cy="0"/>
          </a:xfrm>
          <a:prstGeom prst="line">
            <a:avLst/>
          </a:prstGeom>
          <a:noFill/>
          <a:ln w="15240">
            <a:solidFill>
              <a:srgbClr val="F1C7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951720" y="5495544"/>
            <a:ext cx="164592" cy="164592"/>
          </a:xfrm>
          <a:prstGeom prst="ellipse">
            <a:avLst/>
          </a:prstGeom>
          <a:solidFill>
            <a:srgbClr val="D66A7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16312" y="5577840"/>
            <a:ext cx="1149096" cy="0"/>
          </a:xfrm>
          <a:prstGeom prst="line">
            <a:avLst/>
          </a:prstGeom>
          <a:noFill/>
          <a:ln w="15240">
            <a:solidFill>
              <a:srgbClr val="D66A7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155680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55C4B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2" name="Text 20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OBSERVE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926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Separate reported experience from observed behavior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placeholder statements, behaviors, measures, setting, reliability, meaningful negatives, and limits.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oundRect">
            <a:avLst>
              <a:gd name="adj" fmla="val 1075"/>
            </a:avLst>
          </a:prstGeom>
          <a:solidFill>
            <a:srgbClr val="FCF8EF"/>
          </a:solidFill>
          <a:ln w="10160">
            <a:solidFill>
              <a:srgbClr val="3926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69848" y="1847088"/>
            <a:ext cx="3474720" cy="594360"/>
          </a:xfrm>
          <a:prstGeom prst="roundRect">
            <a:avLst>
              <a:gd name="adj" fmla="val 7692"/>
            </a:avLst>
          </a:prstGeom>
          <a:solidFill>
            <a:srgbClr val="55C4BD">
              <a:alpha val="28000"/>
            </a:srgbClr>
          </a:solidFill>
          <a:ln w="12700">
            <a:solidFill>
              <a:srgbClr val="55C4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570" dirty="0"/>
          </a:p>
        </p:txBody>
      </p:sp>
      <p:sp>
        <p:nvSpPr>
          <p:cNvPr id="8" name="Shape 6"/>
          <p:cNvSpPr/>
          <p:nvPr/>
        </p:nvSpPr>
        <p:spPr>
          <a:xfrm>
            <a:off x="2212848" y="1435608"/>
            <a:ext cx="2331720" cy="594360"/>
          </a:xfrm>
          <a:prstGeom prst="roundRect">
            <a:avLst>
              <a:gd name="adj" fmla="val 7692"/>
            </a:avLst>
          </a:prstGeom>
          <a:solidFill>
            <a:srgbClr val="F1C75B">
              <a:alpha val="18000"/>
            </a:srgbClr>
          </a:solidFill>
          <a:ln w="12700">
            <a:solidFill>
              <a:srgbClr val="F1C7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77440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3355848" y="1847088"/>
            <a:ext cx="1188720" cy="594360"/>
          </a:xfrm>
          <a:prstGeom prst="roundRect">
            <a:avLst>
              <a:gd name="adj" fmla="val 7692"/>
            </a:avLst>
          </a:prstGeom>
          <a:solidFill>
            <a:srgbClr val="D66A74">
              <a:alpha val="18000"/>
            </a:srgbClr>
          </a:solidFill>
          <a:ln w="12700">
            <a:solidFill>
              <a:srgbClr val="D66A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20440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932688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97280" y="5577840"/>
            <a:ext cx="1149096" cy="0"/>
          </a:xfrm>
          <a:prstGeom prst="line">
            <a:avLst/>
          </a:prstGeom>
          <a:noFill/>
          <a:ln w="15240">
            <a:solidFill>
              <a:srgbClr val="55C4B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36648" y="5495544"/>
            <a:ext cx="164592" cy="164592"/>
          </a:xfrm>
          <a:prstGeom prst="ellipse">
            <a:avLst/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01240" y="5577840"/>
            <a:ext cx="1149096" cy="0"/>
          </a:xfrm>
          <a:prstGeom prst="line">
            <a:avLst/>
          </a:prstGeom>
          <a:noFill/>
          <a:ln w="15240">
            <a:solidFill>
              <a:srgbClr val="F1C7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40608" y="5495544"/>
            <a:ext cx="164592" cy="164592"/>
          </a:xfrm>
          <a:prstGeom prst="ellipse">
            <a:avLst/>
          </a:prstGeom>
          <a:solidFill>
            <a:srgbClr val="D66A7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05200" y="5577840"/>
            <a:ext cx="1149096" cy="0"/>
          </a:xfrm>
          <a:prstGeom prst="line">
            <a:avLst/>
          </a:prstGeom>
          <a:noFill/>
          <a:ln w="15240">
            <a:solidFill>
              <a:srgbClr val="D66A7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44568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55C4B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notes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only</a:t>
            </a:r>
            <a:endParaRPr lang="en-US" sz="680" dirty="0"/>
          </a:p>
        </p:txBody>
      </p:sp>
      <p:sp>
        <p:nvSpPr>
          <p:cNvPr id="22" name="Text 20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FORMULATE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926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formulation is a testable working explanation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predisposing, precipitating, perpetuating, protective, uncertain, and safety-relevant factors.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oundRect">
            <a:avLst>
              <a:gd name="adj" fmla="val 1075"/>
            </a:avLst>
          </a:prstGeom>
          <a:solidFill>
            <a:srgbClr val="FCF8EF"/>
          </a:solidFill>
          <a:ln w="10160">
            <a:solidFill>
              <a:srgbClr val="3926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680960" y="1435608"/>
            <a:ext cx="3474720" cy="594360"/>
          </a:xfrm>
          <a:prstGeom prst="roundRect">
            <a:avLst>
              <a:gd name="adj" fmla="val 7692"/>
            </a:avLst>
          </a:prstGeom>
          <a:solidFill>
            <a:srgbClr val="55C4BD">
              <a:alpha val="28000"/>
            </a:srgbClr>
          </a:solidFill>
          <a:ln w="12700">
            <a:solidFill>
              <a:srgbClr val="55C4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45552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570" dirty="0"/>
          </a:p>
        </p:txBody>
      </p:sp>
      <p:sp>
        <p:nvSpPr>
          <p:cNvPr id="8" name="Shape 6"/>
          <p:cNvSpPr/>
          <p:nvPr/>
        </p:nvSpPr>
        <p:spPr>
          <a:xfrm>
            <a:off x="8823960" y="1847088"/>
            <a:ext cx="2331720" cy="594360"/>
          </a:xfrm>
          <a:prstGeom prst="roundRect">
            <a:avLst>
              <a:gd name="adj" fmla="val 7692"/>
            </a:avLst>
          </a:prstGeom>
          <a:solidFill>
            <a:srgbClr val="F1C75B">
              <a:alpha val="18000"/>
            </a:srgbClr>
          </a:solidFill>
          <a:ln w="12700">
            <a:solidFill>
              <a:srgbClr val="F1C7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88552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9966960" y="1435608"/>
            <a:ext cx="1188720" cy="594360"/>
          </a:xfrm>
          <a:prstGeom prst="roundRect">
            <a:avLst>
              <a:gd name="adj" fmla="val 7692"/>
            </a:avLst>
          </a:prstGeom>
          <a:solidFill>
            <a:srgbClr val="D66A74">
              <a:alpha val="18000"/>
            </a:srgbClr>
          </a:solidFill>
          <a:ln w="12700">
            <a:solidFill>
              <a:srgbClr val="D66A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31552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7543800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08392" y="5577840"/>
            <a:ext cx="1149096" cy="0"/>
          </a:xfrm>
          <a:prstGeom prst="line">
            <a:avLst/>
          </a:prstGeom>
          <a:noFill/>
          <a:ln w="15240">
            <a:solidFill>
              <a:srgbClr val="55C4B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747760" y="5495544"/>
            <a:ext cx="164592" cy="164592"/>
          </a:xfrm>
          <a:prstGeom prst="ellipse">
            <a:avLst/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912352" y="5577840"/>
            <a:ext cx="1149096" cy="0"/>
          </a:xfrm>
          <a:prstGeom prst="line">
            <a:avLst/>
          </a:prstGeom>
          <a:noFill/>
          <a:ln w="15240">
            <a:solidFill>
              <a:srgbClr val="F1C7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951720" y="5495544"/>
            <a:ext cx="164592" cy="164592"/>
          </a:xfrm>
          <a:prstGeom prst="ellipse">
            <a:avLst/>
          </a:prstGeom>
          <a:solidFill>
            <a:srgbClr val="D66A7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16312" y="5577840"/>
            <a:ext cx="1149096" cy="0"/>
          </a:xfrm>
          <a:prstGeom prst="line">
            <a:avLst/>
          </a:prstGeom>
          <a:noFill/>
          <a:ln w="15240">
            <a:solidFill>
              <a:srgbClr val="D66A7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155680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55C4B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2" name="Text 20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OPTIONS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926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Compare possible next steps against the same criteria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expected benefit, burden, preference, access, reversibility, monitoring, and escalation.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oundRect">
            <a:avLst>
              <a:gd name="adj" fmla="val 1075"/>
            </a:avLst>
          </a:prstGeom>
          <a:solidFill>
            <a:srgbClr val="FCF8EF"/>
          </a:solidFill>
          <a:ln w="10160">
            <a:solidFill>
              <a:srgbClr val="3926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69848" y="1847088"/>
            <a:ext cx="3474720" cy="594360"/>
          </a:xfrm>
          <a:prstGeom prst="roundRect">
            <a:avLst>
              <a:gd name="adj" fmla="val 7692"/>
            </a:avLst>
          </a:prstGeom>
          <a:solidFill>
            <a:srgbClr val="55C4BD">
              <a:alpha val="28000"/>
            </a:srgbClr>
          </a:solidFill>
          <a:ln w="12700">
            <a:solidFill>
              <a:srgbClr val="55C4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570" dirty="0"/>
          </a:p>
        </p:txBody>
      </p:sp>
      <p:sp>
        <p:nvSpPr>
          <p:cNvPr id="8" name="Shape 6"/>
          <p:cNvSpPr/>
          <p:nvPr/>
        </p:nvSpPr>
        <p:spPr>
          <a:xfrm>
            <a:off x="2212848" y="1435608"/>
            <a:ext cx="2331720" cy="594360"/>
          </a:xfrm>
          <a:prstGeom prst="roundRect">
            <a:avLst>
              <a:gd name="adj" fmla="val 7692"/>
            </a:avLst>
          </a:prstGeom>
          <a:solidFill>
            <a:srgbClr val="F1C75B">
              <a:alpha val="18000"/>
            </a:srgbClr>
          </a:solidFill>
          <a:ln w="12700">
            <a:solidFill>
              <a:srgbClr val="F1C7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77440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3355848" y="1847088"/>
            <a:ext cx="1188720" cy="594360"/>
          </a:xfrm>
          <a:prstGeom prst="roundRect">
            <a:avLst>
              <a:gd name="adj" fmla="val 7692"/>
            </a:avLst>
          </a:prstGeom>
          <a:solidFill>
            <a:srgbClr val="D66A74">
              <a:alpha val="18000"/>
            </a:srgbClr>
          </a:solidFill>
          <a:ln w="12700">
            <a:solidFill>
              <a:srgbClr val="D66A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20440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932688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97280" y="5577840"/>
            <a:ext cx="1149096" cy="0"/>
          </a:xfrm>
          <a:prstGeom prst="line">
            <a:avLst/>
          </a:prstGeom>
          <a:noFill/>
          <a:ln w="15240">
            <a:solidFill>
              <a:srgbClr val="55C4B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36648" y="5495544"/>
            <a:ext cx="164592" cy="164592"/>
          </a:xfrm>
          <a:prstGeom prst="ellipse">
            <a:avLst/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01240" y="5577840"/>
            <a:ext cx="1149096" cy="0"/>
          </a:xfrm>
          <a:prstGeom prst="line">
            <a:avLst/>
          </a:prstGeom>
          <a:noFill/>
          <a:ln w="15240">
            <a:solidFill>
              <a:srgbClr val="F1C7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40608" y="5495544"/>
            <a:ext cx="164592" cy="164592"/>
          </a:xfrm>
          <a:prstGeom prst="ellipse">
            <a:avLst/>
          </a:prstGeom>
          <a:solidFill>
            <a:srgbClr val="D66A7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05200" y="5577840"/>
            <a:ext cx="1149096" cy="0"/>
          </a:xfrm>
          <a:prstGeom prst="line">
            <a:avLst/>
          </a:prstGeom>
          <a:noFill/>
          <a:ln w="15240">
            <a:solidFill>
              <a:srgbClr val="D66A7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44568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55C4B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options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clinical advice</a:t>
            </a:r>
            <a:endParaRPr lang="en-US" sz="680" dirty="0"/>
          </a:p>
        </p:txBody>
      </p:sp>
      <p:sp>
        <p:nvSpPr>
          <p:cNvPr id="22" name="Text 20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PLAN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926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Shared decisions make ownership and review explicit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fictional goal, chosen action, responsible person, check-in, success signal, stop rule, and support.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oundRect">
            <a:avLst>
              <a:gd name="adj" fmla="val 1075"/>
            </a:avLst>
          </a:prstGeom>
          <a:solidFill>
            <a:srgbClr val="FCF8EF"/>
          </a:solidFill>
          <a:ln w="10160">
            <a:solidFill>
              <a:srgbClr val="3926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680960" y="1435608"/>
            <a:ext cx="3474720" cy="594360"/>
          </a:xfrm>
          <a:prstGeom prst="roundRect">
            <a:avLst>
              <a:gd name="adj" fmla="val 7692"/>
            </a:avLst>
          </a:prstGeom>
          <a:solidFill>
            <a:srgbClr val="55C4BD">
              <a:alpha val="28000"/>
            </a:srgbClr>
          </a:solidFill>
          <a:ln w="12700">
            <a:solidFill>
              <a:srgbClr val="55C4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45552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570" dirty="0"/>
          </a:p>
        </p:txBody>
      </p:sp>
      <p:sp>
        <p:nvSpPr>
          <p:cNvPr id="8" name="Shape 6"/>
          <p:cNvSpPr/>
          <p:nvPr/>
        </p:nvSpPr>
        <p:spPr>
          <a:xfrm>
            <a:off x="8823960" y="1847088"/>
            <a:ext cx="2331720" cy="594360"/>
          </a:xfrm>
          <a:prstGeom prst="roundRect">
            <a:avLst>
              <a:gd name="adj" fmla="val 7692"/>
            </a:avLst>
          </a:prstGeom>
          <a:solidFill>
            <a:srgbClr val="F1C75B">
              <a:alpha val="18000"/>
            </a:srgbClr>
          </a:solidFill>
          <a:ln w="12700">
            <a:solidFill>
              <a:srgbClr val="F1C7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88552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9966960" y="1435608"/>
            <a:ext cx="1188720" cy="594360"/>
          </a:xfrm>
          <a:prstGeom prst="roundRect">
            <a:avLst>
              <a:gd name="adj" fmla="val 7692"/>
            </a:avLst>
          </a:prstGeom>
          <a:solidFill>
            <a:srgbClr val="D66A74">
              <a:alpha val="18000"/>
            </a:srgbClr>
          </a:solidFill>
          <a:ln w="12700">
            <a:solidFill>
              <a:srgbClr val="D66A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31552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7543800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08392" y="5577840"/>
            <a:ext cx="1149096" cy="0"/>
          </a:xfrm>
          <a:prstGeom prst="line">
            <a:avLst/>
          </a:prstGeom>
          <a:noFill/>
          <a:ln w="15240">
            <a:solidFill>
              <a:srgbClr val="55C4B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747760" y="5495544"/>
            <a:ext cx="164592" cy="164592"/>
          </a:xfrm>
          <a:prstGeom prst="ellipse">
            <a:avLst/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912352" y="5577840"/>
            <a:ext cx="1149096" cy="0"/>
          </a:xfrm>
          <a:prstGeom prst="line">
            <a:avLst/>
          </a:prstGeom>
          <a:noFill/>
          <a:ln w="15240">
            <a:solidFill>
              <a:srgbClr val="F1C7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951720" y="5495544"/>
            <a:ext cx="164592" cy="164592"/>
          </a:xfrm>
          <a:prstGeom prst="ellipse">
            <a:avLst/>
          </a:prstGeom>
          <a:solidFill>
            <a:srgbClr val="D66A7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16312" y="5577840"/>
            <a:ext cx="1149096" cy="0"/>
          </a:xfrm>
          <a:prstGeom prst="line">
            <a:avLst/>
          </a:prstGeom>
          <a:noFill/>
          <a:ln w="15240">
            <a:solidFill>
              <a:srgbClr val="D66A7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155680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55C4B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2" name="Text 20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LEARNING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926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Observed change does not prove one explanation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fictional response, alternative causes, limitations, safety follow-up, and teaching questions.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oundRect">
            <a:avLst>
              <a:gd name="adj" fmla="val 1075"/>
            </a:avLst>
          </a:prstGeom>
          <a:solidFill>
            <a:srgbClr val="FCF8EF"/>
          </a:solidFill>
          <a:ln w="10160">
            <a:solidFill>
              <a:srgbClr val="39263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69848" y="1847088"/>
            <a:ext cx="3474720" cy="594360"/>
          </a:xfrm>
          <a:prstGeom prst="roundRect">
            <a:avLst>
              <a:gd name="adj" fmla="val 7692"/>
            </a:avLst>
          </a:prstGeom>
          <a:solidFill>
            <a:srgbClr val="55C4BD">
              <a:alpha val="28000"/>
            </a:srgbClr>
          </a:solidFill>
          <a:ln w="12700">
            <a:solidFill>
              <a:srgbClr val="55C4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570" dirty="0"/>
          </a:p>
        </p:txBody>
      </p:sp>
      <p:sp>
        <p:nvSpPr>
          <p:cNvPr id="8" name="Shape 6"/>
          <p:cNvSpPr/>
          <p:nvPr/>
        </p:nvSpPr>
        <p:spPr>
          <a:xfrm>
            <a:off x="2212848" y="1435608"/>
            <a:ext cx="2331720" cy="594360"/>
          </a:xfrm>
          <a:prstGeom prst="roundRect">
            <a:avLst>
              <a:gd name="adj" fmla="val 7692"/>
            </a:avLst>
          </a:prstGeom>
          <a:solidFill>
            <a:srgbClr val="F1C75B">
              <a:alpha val="18000"/>
            </a:srgbClr>
          </a:solidFill>
          <a:ln w="12700">
            <a:solidFill>
              <a:srgbClr val="F1C7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77440" y="165506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3355848" y="1847088"/>
            <a:ext cx="1188720" cy="594360"/>
          </a:xfrm>
          <a:prstGeom prst="roundRect">
            <a:avLst>
              <a:gd name="adj" fmla="val 7692"/>
            </a:avLst>
          </a:prstGeom>
          <a:solidFill>
            <a:srgbClr val="D66A74">
              <a:alpha val="18000"/>
            </a:srgbClr>
          </a:solidFill>
          <a:ln w="12700">
            <a:solidFill>
              <a:srgbClr val="D66A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20440" y="2066544"/>
            <a:ext cx="1234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932688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97280" y="5577840"/>
            <a:ext cx="1149096" cy="0"/>
          </a:xfrm>
          <a:prstGeom prst="line">
            <a:avLst/>
          </a:prstGeom>
          <a:noFill/>
          <a:ln w="15240">
            <a:solidFill>
              <a:srgbClr val="55C4B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36648" y="5495544"/>
            <a:ext cx="164592" cy="164592"/>
          </a:xfrm>
          <a:prstGeom prst="ellipse">
            <a:avLst/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01240" y="5577840"/>
            <a:ext cx="1149096" cy="0"/>
          </a:xfrm>
          <a:prstGeom prst="line">
            <a:avLst/>
          </a:prstGeom>
          <a:noFill/>
          <a:ln w="15240">
            <a:solidFill>
              <a:srgbClr val="F1C7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40608" y="5495544"/>
            <a:ext cx="164592" cy="164592"/>
          </a:xfrm>
          <a:prstGeom prst="ellipse">
            <a:avLst/>
          </a:prstGeom>
          <a:solidFill>
            <a:srgbClr val="D66A7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05200" y="5577840"/>
            <a:ext cx="1149096" cy="0"/>
          </a:xfrm>
          <a:prstGeom prst="line">
            <a:avLst/>
          </a:prstGeom>
          <a:noFill/>
          <a:ln w="15240">
            <a:solidFill>
              <a:srgbClr val="D66A7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44568" y="5495544"/>
            <a:ext cx="164592" cy="164592"/>
          </a:xfrm>
          <a:prstGeom prst="ellipse">
            <a:avLst/>
          </a:prstGeom>
          <a:solidFill>
            <a:srgbClr val="55C4B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55C4B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5C4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signals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2" name="Text 20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3926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Behavioral Health Case Conference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