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280160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a daily bake into a weekly customer habit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321868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focused marketing plan connecting occasion, promise, product rhythm, content batches, channels, measures, risk, and learning.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5074920" cy="5440680"/>
          </a:xfrm>
          <a:prstGeom prst="roundRect">
            <a:avLst>
              <a:gd name="adj" fmla="val 901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29400" y="987552"/>
            <a:ext cx="4617720" cy="4928616"/>
          </a:xfrm>
          <a:prstGeom prst="roundRect">
            <a:avLst>
              <a:gd name="adj" fmla="val 990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903720" y="144475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20990" y="144475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38260" y="1444752"/>
            <a:ext cx="548640" cy="548640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55530" y="1444752"/>
            <a:ext cx="402336" cy="402336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03720" y="28163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20990" y="28163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38260" y="2816352"/>
            <a:ext cx="402336" cy="402336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955530" y="2816352"/>
            <a:ext cx="475488" cy="475488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418795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20990" y="418795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38260" y="4187952"/>
            <a:ext cx="475488" cy="475488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955530" y="4187952"/>
            <a:ext cx="548640" cy="548640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085832" y="496519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06456" y="538581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39712" y="576072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00</a:t>
            </a:r>
            <a:endParaRPr lang="en-US" sz="580" dirty="0"/>
          </a:p>
        </p:txBody>
      </p:sp>
      <p:sp>
        <p:nvSpPr>
          <p:cNvPr id="22" name="Shape 20"/>
          <p:cNvSpPr/>
          <p:nvPr/>
        </p:nvSpPr>
        <p:spPr>
          <a:xfrm>
            <a:off x="676656" y="4892040"/>
            <a:ext cx="4709160" cy="530352"/>
          </a:xfrm>
          <a:prstGeom prst="roundRect">
            <a:avLst>
              <a:gd name="adj" fmla="val 8621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05256" y="5093208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CUSTOMER MOMENT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6968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61288" y="1856232"/>
            <a:ext cx="475488" cy="475488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72818" y="1856232"/>
            <a:ext cx="548640" cy="548640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84348" y="185623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95878" y="185623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61288" y="3044952"/>
            <a:ext cx="548640" cy="548640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2818" y="3044952"/>
            <a:ext cx="402336" cy="402336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84348" y="30449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95878" y="30449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61288" y="4233672"/>
            <a:ext cx="402336" cy="402336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72818" y="4233672"/>
            <a:ext cx="475488" cy="475488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84348" y="423367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95878" y="423367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20440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41064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01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purchase begins before customers reach the counter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local customer, occasion, desired feeling, current alternative, objection, and repeat trigger.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moments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journey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BRAND PROMISE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34072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08392" y="1856232"/>
            <a:ext cx="548640" cy="548640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19922" y="1856232"/>
            <a:ext cx="402336" cy="402336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331452" y="1856232"/>
            <a:ext cx="475488" cy="475488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42982" y="1856232"/>
            <a:ext cx="548640" cy="548640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3044952"/>
            <a:ext cx="402336" cy="402336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19922" y="3044952"/>
            <a:ext cx="475488" cy="475488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331452" y="3044952"/>
            <a:ext cx="548640" cy="548640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42982" y="3044952"/>
            <a:ext cx="402336" cy="402336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233672"/>
            <a:ext cx="475488" cy="475488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19922" y="4233672"/>
            <a:ext cx="548640" cy="548640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1452" y="4233672"/>
            <a:ext cx="402336" cy="402336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42982" y="4233672"/>
            <a:ext cx="475488" cy="475488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7544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88168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44384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02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Freshness becomes memorable when the promise is specific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product truth, neighborhood relevance, voice, proof, tradeoffs, and one desired action.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OFFER CALENDAR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6968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61288" y="185623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72818" y="185623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84348" y="1856232"/>
            <a:ext cx="548640" cy="548640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95878" y="1856232"/>
            <a:ext cx="402336" cy="402336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61288" y="30449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2818" y="30449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84348" y="3044952"/>
            <a:ext cx="402336" cy="402336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95878" y="3044952"/>
            <a:ext cx="475488" cy="475488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61288" y="423367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72818" y="423367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84348" y="4233672"/>
            <a:ext cx="475488" cy="475488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95878" y="4233672"/>
            <a:ext cx="548640" cy="548640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20440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41064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03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dependable rhythm gives people a reason to return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staple items, limited batches, preorder windows, collaborations, seasonal moments, and sell-out rules.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CONTENT BATCH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34072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08392" y="1856232"/>
            <a:ext cx="475488" cy="475488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19922" y="1856232"/>
            <a:ext cx="548640" cy="548640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331452" y="185623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42982" y="185623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3044952"/>
            <a:ext cx="548640" cy="548640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19922" y="3044952"/>
            <a:ext cx="402336" cy="402336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331452" y="30449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42982" y="30449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233672"/>
            <a:ext cx="402336" cy="402336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19922" y="4233672"/>
            <a:ext cx="475488" cy="475488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1452" y="423367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42982" y="423367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7544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88168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44384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04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bake story should travel across formats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an original content system for process, maker, ingredient, product, customer question, and order reminder.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assets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content set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CHANNEL ROLES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6968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61288" y="1856232"/>
            <a:ext cx="548640" cy="548640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72818" y="1856232"/>
            <a:ext cx="402336" cy="402336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84348" y="1856232"/>
            <a:ext cx="475488" cy="475488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95878" y="1856232"/>
            <a:ext cx="548640" cy="548640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61288" y="3044952"/>
            <a:ext cx="402336" cy="402336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2818" y="3044952"/>
            <a:ext cx="475488" cy="475488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84348" y="3044952"/>
            <a:ext cx="548640" cy="548640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95878" y="3044952"/>
            <a:ext cx="402336" cy="402336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61288" y="4233672"/>
            <a:ext cx="475488" cy="475488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72818" y="4233672"/>
            <a:ext cx="548640" cy="548640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84348" y="4233672"/>
            <a:ext cx="402336" cy="402336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95878" y="4233672"/>
            <a:ext cx="475488" cy="475488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20440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41064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05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channel supports a different step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discovery, local intent, preorder, reminder, in-store conversion, repeat purchase, and referral roles.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MEASURE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34072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08392" y="185623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19922" y="185623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331452" y="1856232"/>
            <a:ext cx="548640" cy="548640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142982" y="1856232"/>
            <a:ext cx="402336" cy="402336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08392" y="30449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19922" y="30449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331452" y="3044952"/>
            <a:ext cx="402336" cy="402336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42982" y="3044952"/>
            <a:ext cx="475488" cy="475488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08392" y="423367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19922" y="423367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1452" y="4233672"/>
            <a:ext cx="475488" cy="475488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42982" y="4233672"/>
            <a:ext cx="548640" cy="548640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7544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88168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44384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06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repeat behavior without overproducing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reach, preorder, sell-through, repeat rate, waste, capacity, brand risk, and stop rules.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68%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sell-through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7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NEXT EXPERIMENT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FF7ED"/>
          </a:solidFill>
          <a:ln w="12700">
            <a:solidFill>
              <a:srgbClr val="4A2C3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6968" y="1399032"/>
            <a:ext cx="3794760" cy="4379976"/>
          </a:xfrm>
          <a:prstGeom prst="roundRect">
            <a:avLst>
              <a:gd name="adj" fmla="val 1205"/>
            </a:avLst>
          </a:prstGeom>
          <a:solidFill>
            <a:srgbClr val="F8D8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61288" y="1856232"/>
            <a:ext cx="475488" cy="475488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72818" y="1856232"/>
            <a:ext cx="548640" cy="548640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84348" y="1856232"/>
            <a:ext cx="402336" cy="402336"/>
          </a:xfrm>
          <a:prstGeom prst="ellipse">
            <a:avLst/>
          </a:prstGeom>
          <a:solidFill>
            <a:srgbClr val="B84A67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95878" y="1856232"/>
            <a:ext cx="475488" cy="475488"/>
          </a:xfrm>
          <a:prstGeom prst="ellipse">
            <a:avLst/>
          </a:prstGeom>
          <a:solidFill>
            <a:srgbClr val="F19A5B">
              <a:alpha val="90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61288" y="3044952"/>
            <a:ext cx="548640" cy="548640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72818" y="3044952"/>
            <a:ext cx="402336" cy="402336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84348" y="3044952"/>
            <a:ext cx="475488" cy="475488"/>
          </a:xfrm>
          <a:prstGeom prst="ellipse">
            <a:avLst/>
          </a:prstGeom>
          <a:solidFill>
            <a:srgbClr val="F19A5B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95878" y="3044952"/>
            <a:ext cx="548640" cy="548640"/>
          </a:xfrm>
          <a:prstGeom prst="ellipse">
            <a:avLst/>
          </a:prstGeom>
          <a:solidFill>
            <a:srgbClr val="B84A67">
              <a:alpha val="82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61288" y="4233672"/>
            <a:ext cx="402336" cy="402336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972818" y="4233672"/>
            <a:ext cx="475488" cy="475488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84348" y="4233672"/>
            <a:ext cx="548640" cy="548640"/>
          </a:xfrm>
          <a:prstGeom prst="ellipse">
            <a:avLst/>
          </a:prstGeom>
          <a:solidFill>
            <a:srgbClr val="B84A67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95878" y="4233672"/>
            <a:ext cx="402336" cy="402336"/>
          </a:xfrm>
          <a:prstGeom prst="ellipse">
            <a:avLst/>
          </a:prstGeom>
          <a:solidFill>
            <a:srgbClr val="F19A5B">
              <a:alpha val="74000"/>
            </a:srgbClr>
          </a:solidFill>
          <a:ln w="7620">
            <a:solidFill>
              <a:srgbClr val="4A2C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20440" y="4828032"/>
            <a:ext cx="841248" cy="841248"/>
          </a:xfrm>
          <a:prstGeom prst="ellipse">
            <a:avLst/>
          </a:prstGeom>
          <a:solidFill>
            <a:srgbClr val="FFF7ED"/>
          </a:solidFill>
          <a:ln w="15240">
            <a:solidFill>
              <a:srgbClr val="4A2C3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41064" y="5248656"/>
            <a:ext cx="219456" cy="-210312"/>
          </a:xfrm>
          <a:prstGeom prst="line">
            <a:avLst/>
          </a:prstGeom>
          <a:noFill/>
          <a:ln w="25400">
            <a:solidFill>
              <a:srgbClr val="B84A6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5623560"/>
            <a:ext cx="1097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07</a:t>
            </a:r>
            <a:endParaRPr lang="en-US" sz="580" dirty="0"/>
          </a:p>
        </p:txBody>
      </p:sp>
      <p:sp>
        <p:nvSpPr>
          <p:cNvPr id="21" name="Text 1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 the batch that earns repeat demand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hypothesis, owner, two-week test, budget, evidence threshold, decision date, and next action.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B84A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84A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$900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test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A2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Artisan Bakery Marketing Plan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