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CF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>
              <a:gd name="adj" fmla="val 37500"/>
            </a:avLst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818120" y="274320"/>
            <a:ext cx="0" cy="603504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93608" y="274320"/>
            <a:ext cx="0" cy="603504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769096" y="274320"/>
            <a:ext cx="0" cy="603504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244584" y="274320"/>
            <a:ext cx="0" cy="603504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720072" y="274320"/>
            <a:ext cx="0" cy="603504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195560" y="274320"/>
            <a:ext cx="0" cy="603504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71048" y="274320"/>
            <a:ext cx="0" cy="603504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46536" y="274320"/>
            <a:ext cx="0" cy="603504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635240" y="502920"/>
            <a:ext cx="4023360" cy="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635240" y="1161288"/>
            <a:ext cx="4023360" cy="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635240" y="1819656"/>
            <a:ext cx="4023360" cy="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635240" y="2478024"/>
            <a:ext cx="4023360" cy="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635240" y="3136392"/>
            <a:ext cx="4023360" cy="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635240" y="3794760"/>
            <a:ext cx="4023360" cy="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635240" y="4453128"/>
            <a:ext cx="4023360" cy="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635240" y="5111496"/>
            <a:ext cx="4023360" cy="0"/>
          </a:xfrm>
          <a:prstGeom prst="line">
            <a:avLst/>
          </a:prstGeom>
          <a:noFill/>
          <a:ln w="6350">
            <a:solidFill>
              <a:srgbClr val="E6E4F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321040" y="1097280"/>
            <a:ext cx="256032" cy="25603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87000" y="1691640"/>
            <a:ext cx="-502920" cy="-502920"/>
          </a:xfrm>
          <a:prstGeom prst="line">
            <a:avLst/>
          </a:prstGeom>
          <a:noFill/>
          <a:ln w="16510">
            <a:solidFill>
              <a:srgbClr val="7A4D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287000" y="1691640"/>
            <a:ext cx="256032" cy="25603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915400" y="2788920"/>
            <a:ext cx="-502920" cy="-502920"/>
          </a:xfrm>
          <a:prstGeom prst="line">
            <a:avLst/>
          </a:prstGeom>
          <a:noFill/>
          <a:ln w="16510">
            <a:solidFill>
              <a:srgbClr val="35D3C7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915400" y="2788920"/>
            <a:ext cx="256032" cy="25603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652760" y="3794760"/>
            <a:ext cx="-502920" cy="-502920"/>
          </a:xfrm>
          <a:prstGeom prst="line">
            <a:avLst/>
          </a:prstGeom>
          <a:noFill/>
          <a:ln w="16510">
            <a:solidFill>
              <a:srgbClr val="7A4D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652760" y="3794760"/>
            <a:ext cx="256032" cy="25603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092440" y="4892040"/>
            <a:ext cx="-502920" cy="-502920"/>
          </a:xfrm>
          <a:prstGeom prst="line">
            <a:avLst/>
          </a:prstGeom>
          <a:noFill/>
          <a:ln w="16510">
            <a:solidFill>
              <a:srgbClr val="35D3C7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092440" y="4892040"/>
            <a:ext cx="256032" cy="25603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692640" y="5257800"/>
            <a:ext cx="-502920" cy="-502920"/>
          </a:xfrm>
          <a:prstGeom prst="line">
            <a:avLst/>
          </a:prstGeom>
          <a:noFill/>
          <a:ln w="16510">
            <a:solidFill>
              <a:srgbClr val="7A4D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692640" y="5257800"/>
            <a:ext cx="256032" cy="25603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85800" y="65836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SYSTEM / 2026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658368" y="1444752"/>
            <a:ext cx="68122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1615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Artificial Intelligence</a:t>
            </a:r>
            <a:endParaRPr lang="en-US" sz="4300" dirty="0"/>
          </a:p>
        </p:txBody>
      </p:sp>
      <p:sp>
        <p:nvSpPr>
          <p:cNvPr id="32" name="Text 30"/>
          <p:cNvSpPr/>
          <p:nvPr/>
        </p:nvSpPr>
        <p:spPr>
          <a:xfrm>
            <a:off x="685800" y="3154680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6462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system people can understand and direct</a:t>
            </a:r>
            <a:endParaRPr lang="en-US" sz="1500" dirty="0"/>
          </a:p>
        </p:txBody>
      </p:sp>
      <p:sp>
        <p:nvSpPr>
          <p:cNvPr id="33" name="Shape 31"/>
          <p:cNvSpPr/>
          <p:nvPr/>
        </p:nvSpPr>
        <p:spPr>
          <a:xfrm>
            <a:off x="685800" y="4800600"/>
            <a:ext cx="5029200" cy="621792"/>
          </a:xfrm>
          <a:prstGeom prst="roundRect">
            <a:avLst>
              <a:gd name="adj" fmla="val 8824"/>
            </a:avLst>
          </a:prstGeom>
          <a:solidFill>
            <a:srgbClr val="EEF0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60120" y="5029200"/>
            <a:ext cx="4480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spc="140" kern="0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  ·  EVALUATE  ·  DIRECT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F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 /  OPPORTUNITY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583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615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best automation begins with a costly decision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897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user, workflow, current failure mode, and value of a better outcome.</a:t>
            </a:r>
            <a:endParaRPr lang="en-US" sz="1330" dirty="0"/>
          </a:p>
        </p:txBody>
      </p:sp>
      <p:sp>
        <p:nvSpPr>
          <p:cNvPr id="6" name="Shape 4"/>
          <p:cNvSpPr/>
          <p:nvPr/>
        </p:nvSpPr>
        <p:spPr>
          <a:xfrm>
            <a:off x="7726680" y="1234440"/>
            <a:ext cx="3401568" cy="4343400"/>
          </a:xfrm>
          <a:prstGeom prst="roundRect">
            <a:avLst>
              <a:gd name="adj" fmla="val 1613"/>
            </a:avLst>
          </a:prstGeom>
          <a:solidFill>
            <a:srgbClr val="EEF0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75320" y="1874520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46920" y="2514600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646920" y="2514600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58200" y="3675888"/>
            <a:ext cx="-640080" cy="-530352"/>
          </a:xfrm>
          <a:prstGeom prst="line">
            <a:avLst/>
          </a:prstGeom>
          <a:noFill/>
          <a:ln w="20320">
            <a:solidFill>
              <a:srgbClr val="7A4D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458200" y="3675888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966960" y="4315968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966960" y="4315968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92440" y="4773168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6.2h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85800" y="4736592"/>
            <a:ext cx="5349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saved per workflow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5800" y="5285232"/>
            <a:ext cx="5897880" cy="0"/>
          </a:xfrm>
          <a:prstGeom prst="line">
            <a:avLst/>
          </a:prstGeom>
          <a:noFill/>
          <a:ln w="25400">
            <a:solidFill>
              <a:srgbClr val="7A4D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 /  SYSTEM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583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615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Separate inputs, reasoning, tools, and outputs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897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architecture in language each stakeholder can inspect and challenge.</a:t>
            </a:r>
            <a:endParaRPr lang="en-US" sz="1330" dirty="0"/>
          </a:p>
        </p:txBody>
      </p:sp>
      <p:sp>
        <p:nvSpPr>
          <p:cNvPr id="6" name="Shape 4"/>
          <p:cNvSpPr/>
          <p:nvPr/>
        </p:nvSpPr>
        <p:spPr>
          <a:xfrm>
            <a:off x="7726680" y="1234440"/>
            <a:ext cx="3401568" cy="4343400"/>
          </a:xfrm>
          <a:prstGeom prst="roundRect">
            <a:avLst>
              <a:gd name="adj" fmla="val 1613"/>
            </a:avLst>
          </a:prstGeom>
          <a:solidFill>
            <a:srgbClr val="EEF0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75320" y="1874520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46920" y="2514600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646920" y="2514600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58200" y="3675888"/>
            <a:ext cx="-640080" cy="-530352"/>
          </a:xfrm>
          <a:prstGeom prst="line">
            <a:avLst/>
          </a:prstGeom>
          <a:noFill/>
          <a:ln w="20320">
            <a:solidFill>
              <a:srgbClr val="7A4D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458200" y="3675888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966960" y="4315968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966960" y="4315968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92440" y="4773168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layers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85800" y="4736592"/>
            <a:ext cx="5349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the system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5800" y="5285232"/>
            <a:ext cx="5897880" cy="0"/>
          </a:xfrm>
          <a:prstGeom prst="line">
            <a:avLst/>
          </a:prstGeom>
          <a:noFill/>
          <a:ln w="25400">
            <a:solidFill>
              <a:srgbClr val="7A4D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CF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 /  EXPERIENCE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583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615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Keep the user in control at consequential moments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897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where people provide context, review work, override results, and recover.</a:t>
            </a:r>
            <a:endParaRPr lang="en-US" sz="1330" dirty="0"/>
          </a:p>
        </p:txBody>
      </p:sp>
      <p:sp>
        <p:nvSpPr>
          <p:cNvPr id="6" name="Shape 4"/>
          <p:cNvSpPr/>
          <p:nvPr/>
        </p:nvSpPr>
        <p:spPr>
          <a:xfrm>
            <a:off x="7726680" y="1234440"/>
            <a:ext cx="3401568" cy="4343400"/>
          </a:xfrm>
          <a:prstGeom prst="roundRect">
            <a:avLst>
              <a:gd name="adj" fmla="val 1613"/>
            </a:avLst>
          </a:prstGeom>
          <a:solidFill>
            <a:srgbClr val="EEF0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75320" y="1874520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46920" y="2514600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646920" y="2514600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58200" y="3675888"/>
            <a:ext cx="-640080" cy="-530352"/>
          </a:xfrm>
          <a:prstGeom prst="line">
            <a:avLst/>
          </a:prstGeom>
          <a:noFill/>
          <a:ln w="20320">
            <a:solidFill>
              <a:srgbClr val="7A4D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458200" y="3675888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966960" y="4315968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966960" y="4315968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92440" y="4773168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gates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85800" y="4736592"/>
            <a:ext cx="5349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 review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5800" y="5285232"/>
            <a:ext cx="5897880" cy="0"/>
          </a:xfrm>
          <a:prstGeom prst="line">
            <a:avLst/>
          </a:prstGeom>
          <a:noFill/>
          <a:ln w="25400">
            <a:solidFill>
              <a:srgbClr val="7A4D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 /  EVALUATION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583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615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Measure quality before speed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897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representative tasks, baselines, failure categories, thresholds, and monitoring.</a:t>
            </a:r>
            <a:endParaRPr lang="en-US" sz="1330" dirty="0"/>
          </a:p>
        </p:txBody>
      </p:sp>
      <p:sp>
        <p:nvSpPr>
          <p:cNvPr id="6" name="Shape 4"/>
          <p:cNvSpPr/>
          <p:nvPr/>
        </p:nvSpPr>
        <p:spPr>
          <a:xfrm>
            <a:off x="7726680" y="1234440"/>
            <a:ext cx="3401568" cy="4343400"/>
          </a:xfrm>
          <a:prstGeom prst="roundRect">
            <a:avLst>
              <a:gd name="adj" fmla="val 1613"/>
            </a:avLst>
          </a:prstGeom>
          <a:solidFill>
            <a:srgbClr val="EEF0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75320" y="1874520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46920" y="2514600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646920" y="2514600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58200" y="3675888"/>
            <a:ext cx="-640080" cy="-530352"/>
          </a:xfrm>
          <a:prstGeom prst="line">
            <a:avLst/>
          </a:prstGeom>
          <a:noFill/>
          <a:ln w="20320">
            <a:solidFill>
              <a:srgbClr val="7A4D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458200" y="3675888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966960" y="4315968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966960" y="4315968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92440" y="4773168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92%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85800" y="4736592"/>
            <a:ext cx="5349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target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5800" y="5285232"/>
            <a:ext cx="5897880" cy="0"/>
          </a:xfrm>
          <a:prstGeom prst="line">
            <a:avLst/>
          </a:prstGeom>
          <a:noFill/>
          <a:ln w="25400">
            <a:solidFill>
              <a:srgbClr val="7A4D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F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 /  SAFEGUARDS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583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615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 limits into the product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897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Address privacy, permissions, provenance, harmful output, escalation, and auditability.</a:t>
            </a:r>
            <a:endParaRPr lang="en-US" sz="1330" dirty="0"/>
          </a:p>
        </p:txBody>
      </p:sp>
      <p:sp>
        <p:nvSpPr>
          <p:cNvPr id="6" name="Shape 4"/>
          <p:cNvSpPr/>
          <p:nvPr/>
        </p:nvSpPr>
        <p:spPr>
          <a:xfrm>
            <a:off x="7726680" y="1234440"/>
            <a:ext cx="3401568" cy="4343400"/>
          </a:xfrm>
          <a:prstGeom prst="roundRect">
            <a:avLst>
              <a:gd name="adj" fmla="val 1613"/>
            </a:avLst>
          </a:prstGeom>
          <a:solidFill>
            <a:srgbClr val="EEF0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75320" y="1874520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46920" y="2514600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646920" y="2514600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58200" y="3675888"/>
            <a:ext cx="-640080" cy="-530352"/>
          </a:xfrm>
          <a:prstGeom prst="line">
            <a:avLst/>
          </a:prstGeom>
          <a:noFill/>
          <a:ln w="20320">
            <a:solidFill>
              <a:srgbClr val="7A4D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458200" y="3675888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966960" y="4315968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966960" y="4315968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92440" y="4773168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controls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85800" y="4736592"/>
            <a:ext cx="5349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launch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5800" y="5285232"/>
            <a:ext cx="5897880" cy="0"/>
          </a:xfrm>
          <a:prstGeom prst="line">
            <a:avLst/>
          </a:prstGeom>
          <a:noFill/>
          <a:ln w="25400">
            <a:solidFill>
              <a:srgbClr val="7A4D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 /  ROADMAP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583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615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Expand capability only after evidence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897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Sequence prototype, limited pilot, operational validation, and controlled availability.</a:t>
            </a:r>
            <a:endParaRPr lang="en-US" sz="1330" dirty="0"/>
          </a:p>
        </p:txBody>
      </p:sp>
      <p:sp>
        <p:nvSpPr>
          <p:cNvPr id="6" name="Shape 4"/>
          <p:cNvSpPr/>
          <p:nvPr/>
        </p:nvSpPr>
        <p:spPr>
          <a:xfrm>
            <a:off x="7726680" y="1234440"/>
            <a:ext cx="3401568" cy="4343400"/>
          </a:xfrm>
          <a:prstGeom prst="roundRect">
            <a:avLst>
              <a:gd name="adj" fmla="val 1613"/>
            </a:avLst>
          </a:prstGeom>
          <a:solidFill>
            <a:srgbClr val="EEF0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75320" y="1874520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46920" y="2514600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646920" y="2514600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58200" y="3675888"/>
            <a:ext cx="-640080" cy="-530352"/>
          </a:xfrm>
          <a:prstGeom prst="line">
            <a:avLst/>
          </a:prstGeom>
          <a:noFill/>
          <a:ln w="20320">
            <a:solidFill>
              <a:srgbClr val="7A4D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458200" y="3675888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966960" y="4315968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966960" y="4315968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92440" y="4773168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gates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85800" y="4736592"/>
            <a:ext cx="5349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general use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5800" y="5285232"/>
            <a:ext cx="5897880" cy="0"/>
          </a:xfrm>
          <a:prstGeom prst="line">
            <a:avLst/>
          </a:prstGeom>
          <a:noFill/>
          <a:ln w="25400">
            <a:solidFill>
              <a:srgbClr val="7A4D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CF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 /  ADOPTION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583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615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Change the workflow, not only the tool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897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ownership, training, support, success measures, and the feedback loop.</a:t>
            </a:r>
            <a:endParaRPr lang="en-US" sz="1330" dirty="0"/>
          </a:p>
        </p:txBody>
      </p:sp>
      <p:sp>
        <p:nvSpPr>
          <p:cNvPr id="6" name="Shape 4"/>
          <p:cNvSpPr/>
          <p:nvPr/>
        </p:nvSpPr>
        <p:spPr>
          <a:xfrm>
            <a:off x="7726680" y="1234440"/>
            <a:ext cx="3401568" cy="4343400"/>
          </a:xfrm>
          <a:prstGeom prst="roundRect">
            <a:avLst>
              <a:gd name="adj" fmla="val 1613"/>
            </a:avLst>
          </a:prstGeom>
          <a:solidFill>
            <a:srgbClr val="EEF0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75320" y="1874520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46920" y="2514600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646920" y="2514600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58200" y="3675888"/>
            <a:ext cx="-640080" cy="-530352"/>
          </a:xfrm>
          <a:prstGeom prst="line">
            <a:avLst/>
          </a:prstGeom>
          <a:noFill/>
          <a:ln w="20320">
            <a:solidFill>
              <a:srgbClr val="7A4D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458200" y="3675888"/>
            <a:ext cx="347472" cy="347472"/>
          </a:xfrm>
          <a:prstGeom prst="ellipse">
            <a:avLst/>
          </a:prstGeom>
          <a:solidFill>
            <a:srgbClr val="7A4D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966960" y="4315968"/>
            <a:ext cx="-640080" cy="-530352"/>
          </a:xfrm>
          <a:prstGeom prst="line">
            <a:avLst/>
          </a:prstGeom>
          <a:noFill/>
          <a:ln w="20320">
            <a:solidFill>
              <a:srgbClr val="35D3C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966960" y="4315968"/>
            <a:ext cx="347472" cy="347472"/>
          </a:xfrm>
          <a:prstGeom prst="ellipse">
            <a:avLst/>
          </a:prstGeom>
          <a:solidFill>
            <a:srgbClr val="35D3C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92440" y="4773168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 days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85800" y="4736592"/>
            <a:ext cx="5349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7A4D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review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5800" y="5285232"/>
            <a:ext cx="5897880" cy="0"/>
          </a:xfrm>
          <a:prstGeom prst="line">
            <a:avLst/>
          </a:prstGeom>
          <a:noFill/>
          <a:ln w="25400">
            <a:solidFill>
              <a:srgbClr val="7A4D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615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</dc:title>
  <dc:subject>Free editable PowerPoint template</dc:subject>
  <dc:creator>FreeAIPPT</dc:creator>
  <cp:lastModifiedBy>FreeAIPPT</cp:lastModifiedBy>
  <cp:revision>1</cp:revision>
  <dcterms:created xsi:type="dcterms:W3CDTF">2026-09-08T03:51:56Z</dcterms:created>
  <dcterms:modified xsi:type="dcterms:W3CDTF">2026-09-08T03:51:56Z</dcterms:modified>
</cp:coreProperties>
</file>