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BF7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6692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50" kern="0" dirty="0">
                <a:solidFill>
                  <a:srgbClr val="8B3F5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RESEARCH SERIES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877824" y="1234440"/>
            <a:ext cx="3904488" cy="4937760"/>
          </a:xfrm>
          <a:prstGeom prst="rect">
            <a:avLst>
              <a:gd name="adj" fmla="val 1171"/>
            </a:avLst>
          </a:prstGeom>
          <a:solidFill>
            <a:srgbClr val="E8E1CE"/>
          </a:solidFill>
          <a:ln w="10160">
            <a:solidFill>
              <a:srgbClr val="687B55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13232" y="1097280"/>
            <a:ext cx="3813048" cy="4818888"/>
          </a:xfrm>
          <a:prstGeom prst="rect">
            <a:avLst>
              <a:gd name="adj" fmla="val 1199"/>
            </a:avLst>
          </a:prstGeom>
          <a:solidFill>
            <a:srgbClr val="FBF7EC"/>
          </a:solidFill>
          <a:ln w="12700">
            <a:solidFill>
              <a:srgbClr val="8B3F5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24128" y="932688"/>
            <a:ext cx="1097280" cy="384048"/>
          </a:xfrm>
          <a:prstGeom prst="roundRect">
            <a:avLst>
              <a:gd name="adj" fmla="val 11905"/>
            </a:avLst>
          </a:prstGeom>
          <a:solidFill>
            <a:srgbClr val="8B3F5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152144" y="1060704"/>
            <a:ext cx="82296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FOLIO 00</a:t>
            </a:r>
            <a:endParaRPr lang="en-US" sz="580" dirty="0"/>
          </a:p>
        </p:txBody>
      </p:sp>
      <p:sp>
        <p:nvSpPr>
          <p:cNvPr id="7" name="Shape 5"/>
          <p:cNvSpPr/>
          <p:nvPr/>
        </p:nvSpPr>
        <p:spPr>
          <a:xfrm>
            <a:off x="1152144" y="1783080"/>
            <a:ext cx="3154680" cy="0"/>
          </a:xfrm>
          <a:prstGeom prst="line">
            <a:avLst/>
          </a:prstGeom>
          <a:noFill/>
          <a:ln w="8890">
            <a:solidFill>
              <a:srgbClr val="C9BEAA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152144" y="2286000"/>
            <a:ext cx="3154680" cy="0"/>
          </a:xfrm>
          <a:prstGeom prst="line">
            <a:avLst/>
          </a:prstGeom>
          <a:noFill/>
          <a:ln w="8890">
            <a:solidFill>
              <a:srgbClr val="C9BEA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152144" y="2788920"/>
            <a:ext cx="3154680" cy="0"/>
          </a:xfrm>
          <a:prstGeom prst="line">
            <a:avLst/>
          </a:prstGeom>
          <a:noFill/>
          <a:ln w="25400">
            <a:solidFill>
              <a:srgbClr val="687B5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152144" y="3291840"/>
            <a:ext cx="3154680" cy="0"/>
          </a:xfrm>
          <a:prstGeom prst="line">
            <a:avLst/>
          </a:prstGeom>
          <a:noFill/>
          <a:ln w="8890">
            <a:solidFill>
              <a:srgbClr val="C9BEAA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152144" y="3794760"/>
            <a:ext cx="3154680" cy="0"/>
          </a:xfrm>
          <a:prstGeom prst="line">
            <a:avLst/>
          </a:prstGeom>
          <a:noFill/>
          <a:ln w="8890">
            <a:solidFill>
              <a:srgbClr val="C9BEAA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152144" y="4297680"/>
            <a:ext cx="3154680" cy="0"/>
          </a:xfrm>
          <a:prstGeom prst="line">
            <a:avLst/>
          </a:prstGeom>
          <a:noFill/>
          <a:ln w="8890">
            <a:solidFill>
              <a:srgbClr val="C9BEA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152144" y="5669280"/>
            <a:ext cx="31546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50" kern="0" dirty="0">
                <a:solidFill>
                  <a:srgbClr val="302A3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COLLECTION / SERIES / ITEM</a:t>
            </a:r>
            <a:endParaRPr lang="en-US" sz="610" dirty="0"/>
          </a:p>
        </p:txBody>
      </p:sp>
      <p:sp>
        <p:nvSpPr>
          <p:cNvPr id="14" name="Text 12"/>
          <p:cNvSpPr/>
          <p:nvPr/>
        </p:nvSpPr>
        <p:spPr>
          <a:xfrm>
            <a:off x="5285232" y="1325880"/>
            <a:ext cx="57150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500" b="1" dirty="0">
                <a:solidFill>
                  <a:srgbClr val="302A3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Make the archive visible in the argument</a:t>
            </a:r>
            <a:endParaRPr lang="en-US" sz="3500" dirty="0"/>
          </a:p>
        </p:txBody>
      </p:sp>
      <p:sp>
        <p:nvSpPr>
          <p:cNvPr id="15" name="Text 13"/>
          <p:cNvSpPr/>
          <p:nvPr/>
        </p:nvSpPr>
        <p:spPr>
          <a:xfrm>
            <a:off x="5303520" y="3401568"/>
            <a:ext cx="5349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65706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defense structure connecting question, sources, method, evidence, interpretation, limits, and contribution.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5303520" y="4882896"/>
            <a:ext cx="5029200" cy="530352"/>
          </a:xfrm>
          <a:prstGeom prst="roundRect">
            <a:avLst>
              <a:gd name="adj" fmla="val 8621"/>
            </a:avLst>
          </a:prstGeom>
          <a:solidFill>
            <a:srgbClr val="E8E1CE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532120" y="5084064"/>
            <a:ext cx="45720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80" b="1" dirty="0">
                <a:solidFill>
                  <a:srgbClr val="30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 EDITABLE SLIDES  ·  NATIVE SHAPES</a:t>
            </a:r>
            <a:endParaRPr lang="en-US" sz="68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F7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512064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50" kern="0" dirty="0">
                <a:solidFill>
                  <a:srgbClr val="8B3F5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01 · QUESTION</a:t>
            </a:r>
            <a:endParaRPr lang="en-US" sz="700" dirty="0"/>
          </a:p>
        </p:txBody>
      </p:sp>
      <p:sp>
        <p:nvSpPr>
          <p:cNvPr id="3" name="Text 1"/>
          <p:cNvSpPr/>
          <p:nvPr/>
        </p:nvSpPr>
        <p:spPr>
          <a:xfrm>
            <a:off x="658368" y="1124712"/>
            <a:ext cx="58064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302A3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study asks how one idea changed across a bounded archive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58368" y="2670048"/>
            <a:ext cx="521208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30" dirty="0">
                <a:solidFill>
                  <a:srgbClr val="6370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Define the concept, actors, place, period, source boundary, and claim scope.</a:t>
            </a:r>
            <a:endParaRPr lang="en-US" sz="1230" dirty="0"/>
          </a:p>
        </p:txBody>
      </p:sp>
      <p:sp>
        <p:nvSpPr>
          <p:cNvPr id="5" name="Shape 3"/>
          <p:cNvSpPr/>
          <p:nvPr/>
        </p:nvSpPr>
        <p:spPr>
          <a:xfrm>
            <a:off x="7434072" y="1097280"/>
            <a:ext cx="4087368" cy="4983480"/>
          </a:xfrm>
          <a:prstGeom prst="rect">
            <a:avLst>
              <a:gd name="adj" fmla="val 1119"/>
            </a:avLst>
          </a:prstGeom>
          <a:solidFill>
            <a:srgbClr val="E8E1CE"/>
          </a:solidFill>
          <a:ln w="10160">
            <a:solidFill>
              <a:srgbClr val="687B5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269480" y="960120"/>
            <a:ext cx="3995928" cy="4864608"/>
          </a:xfrm>
          <a:prstGeom prst="rect">
            <a:avLst>
              <a:gd name="adj" fmla="val 1144"/>
            </a:avLst>
          </a:prstGeom>
          <a:solidFill>
            <a:srgbClr val="FBF7EC"/>
          </a:solidFill>
          <a:ln w="12700">
            <a:solidFill>
              <a:srgbClr val="8B3F5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580376" y="795528"/>
            <a:ext cx="1097280" cy="384048"/>
          </a:xfrm>
          <a:prstGeom prst="roundRect">
            <a:avLst>
              <a:gd name="adj" fmla="val 11905"/>
            </a:avLst>
          </a:prstGeom>
          <a:solidFill>
            <a:srgbClr val="8B3F5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708392" y="923544"/>
            <a:ext cx="82296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FOLIO 01</a:t>
            </a:r>
            <a:endParaRPr lang="en-US" sz="580" dirty="0"/>
          </a:p>
        </p:txBody>
      </p:sp>
      <p:sp>
        <p:nvSpPr>
          <p:cNvPr id="9" name="Shape 7"/>
          <p:cNvSpPr/>
          <p:nvPr/>
        </p:nvSpPr>
        <p:spPr>
          <a:xfrm>
            <a:off x="7708392" y="1645920"/>
            <a:ext cx="3337560" cy="0"/>
          </a:xfrm>
          <a:prstGeom prst="line">
            <a:avLst/>
          </a:prstGeom>
          <a:noFill/>
          <a:ln w="8890">
            <a:solidFill>
              <a:srgbClr val="C9BEAA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708392" y="2148840"/>
            <a:ext cx="3337560" cy="0"/>
          </a:xfrm>
          <a:prstGeom prst="line">
            <a:avLst/>
          </a:prstGeom>
          <a:noFill/>
          <a:ln w="8890">
            <a:solidFill>
              <a:srgbClr val="C9BEAA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708392" y="2651760"/>
            <a:ext cx="3337560" cy="0"/>
          </a:xfrm>
          <a:prstGeom prst="line">
            <a:avLst/>
          </a:prstGeom>
          <a:noFill/>
          <a:ln w="25400">
            <a:solidFill>
              <a:srgbClr val="687B5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708392" y="3154680"/>
            <a:ext cx="3337560" cy="0"/>
          </a:xfrm>
          <a:prstGeom prst="line">
            <a:avLst/>
          </a:prstGeom>
          <a:noFill/>
          <a:ln w="8890">
            <a:solidFill>
              <a:srgbClr val="C9BEAA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708392" y="3657600"/>
            <a:ext cx="3337560" cy="0"/>
          </a:xfrm>
          <a:prstGeom prst="line">
            <a:avLst/>
          </a:prstGeom>
          <a:noFill/>
          <a:ln w="8890">
            <a:solidFill>
              <a:srgbClr val="C9BEAA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708392" y="4160520"/>
            <a:ext cx="3337560" cy="0"/>
          </a:xfrm>
          <a:prstGeom prst="line">
            <a:avLst/>
          </a:prstGeom>
          <a:noFill/>
          <a:ln w="8890">
            <a:solidFill>
              <a:srgbClr val="C9BEA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708392" y="5577840"/>
            <a:ext cx="333756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50" kern="0" dirty="0">
                <a:solidFill>
                  <a:srgbClr val="302A3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COLLECTION / SERIES / ITEM</a:t>
            </a:r>
            <a:endParaRPr lang="en-US" sz="610" dirty="0"/>
          </a:p>
        </p:txBody>
      </p:sp>
      <p:sp>
        <p:nvSpPr>
          <p:cNvPr id="16" name="Shape 14"/>
          <p:cNvSpPr/>
          <p:nvPr/>
        </p:nvSpPr>
        <p:spPr>
          <a:xfrm>
            <a:off x="658368" y="3886200"/>
            <a:ext cx="4526280" cy="0"/>
          </a:xfrm>
          <a:prstGeom prst="line">
            <a:avLst/>
          </a:prstGeom>
          <a:noFill/>
          <a:ln w="25400">
            <a:solidFill>
              <a:srgbClr val="8B3F5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4224528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8B3F5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 question</a:t>
            </a:r>
            <a:endParaRPr lang="en-US" sz="2100" dirty="0"/>
          </a:p>
        </p:txBody>
      </p:sp>
      <p:sp>
        <p:nvSpPr>
          <p:cNvPr id="18" name="Text 16"/>
          <p:cNvSpPr/>
          <p:nvPr/>
        </p:nvSpPr>
        <p:spPr>
          <a:xfrm>
            <a:off x="658368" y="4700016"/>
            <a:ext cx="2194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80" dirty="0">
                <a:solidFill>
                  <a:srgbClr val="30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bounded inquiry</a:t>
            </a:r>
            <a:endParaRPr lang="en-US" sz="680" dirty="0"/>
          </a:p>
        </p:txBody>
      </p:sp>
      <p:sp>
        <p:nvSpPr>
          <p:cNvPr id="19" name="Text 17"/>
          <p:cNvSpPr/>
          <p:nvPr/>
        </p:nvSpPr>
        <p:spPr>
          <a:xfrm>
            <a:off x="530352" y="6473952"/>
            <a:ext cx="3200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5" kern="0" dirty="0">
                <a:solidFill>
                  <a:srgbClr val="30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20" name="Text 18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30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72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0" y="512064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50" kern="0" dirty="0">
                <a:solidFill>
                  <a:srgbClr val="8B3F5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02 · CONVERSATION</a:t>
            </a:r>
            <a:endParaRPr lang="en-US" sz="700" dirty="0"/>
          </a:p>
        </p:txBody>
      </p:sp>
      <p:sp>
        <p:nvSpPr>
          <p:cNvPr id="3" name="Text 1"/>
          <p:cNvSpPr/>
          <p:nvPr/>
        </p:nvSpPr>
        <p:spPr>
          <a:xfrm>
            <a:off x="5486400" y="1124712"/>
            <a:ext cx="58064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302A3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Prior interpretations disagree about agency and context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486400" y="2670048"/>
            <a:ext cx="521208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30" dirty="0">
                <a:solidFill>
                  <a:srgbClr val="6370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Synthesize schools of thought, shared evidence, tension, missing voices, and research opening.</a:t>
            </a:r>
            <a:endParaRPr lang="en-US" sz="1230" dirty="0"/>
          </a:p>
        </p:txBody>
      </p:sp>
      <p:sp>
        <p:nvSpPr>
          <p:cNvPr id="5" name="Shape 3"/>
          <p:cNvSpPr/>
          <p:nvPr/>
        </p:nvSpPr>
        <p:spPr>
          <a:xfrm>
            <a:off x="822960" y="1097280"/>
            <a:ext cx="4087368" cy="4983480"/>
          </a:xfrm>
          <a:prstGeom prst="rect">
            <a:avLst>
              <a:gd name="adj" fmla="val 1119"/>
            </a:avLst>
          </a:prstGeom>
          <a:solidFill>
            <a:srgbClr val="E8E1CE"/>
          </a:solidFill>
          <a:ln w="10160">
            <a:solidFill>
              <a:srgbClr val="687B5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58368" y="960120"/>
            <a:ext cx="3995928" cy="4864608"/>
          </a:xfrm>
          <a:prstGeom prst="rect">
            <a:avLst>
              <a:gd name="adj" fmla="val 1144"/>
            </a:avLst>
          </a:prstGeom>
          <a:solidFill>
            <a:srgbClr val="FBF7EC"/>
          </a:solidFill>
          <a:ln w="12700">
            <a:solidFill>
              <a:srgbClr val="8B3F5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69264" y="795528"/>
            <a:ext cx="1097280" cy="384048"/>
          </a:xfrm>
          <a:prstGeom prst="roundRect">
            <a:avLst>
              <a:gd name="adj" fmla="val 11905"/>
            </a:avLst>
          </a:prstGeom>
          <a:solidFill>
            <a:srgbClr val="8B3F5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97280" y="923544"/>
            <a:ext cx="82296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FOLIO 02</a:t>
            </a:r>
            <a:endParaRPr lang="en-US" sz="580" dirty="0"/>
          </a:p>
        </p:txBody>
      </p:sp>
      <p:sp>
        <p:nvSpPr>
          <p:cNvPr id="9" name="Shape 7"/>
          <p:cNvSpPr/>
          <p:nvPr/>
        </p:nvSpPr>
        <p:spPr>
          <a:xfrm>
            <a:off x="1097280" y="1645920"/>
            <a:ext cx="3337560" cy="0"/>
          </a:xfrm>
          <a:prstGeom prst="line">
            <a:avLst/>
          </a:prstGeom>
          <a:noFill/>
          <a:ln w="8890">
            <a:solidFill>
              <a:srgbClr val="C9BEAA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097280" y="2148840"/>
            <a:ext cx="3337560" cy="0"/>
          </a:xfrm>
          <a:prstGeom prst="line">
            <a:avLst/>
          </a:prstGeom>
          <a:noFill/>
          <a:ln w="8890">
            <a:solidFill>
              <a:srgbClr val="C9BEAA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97280" y="2651760"/>
            <a:ext cx="3337560" cy="0"/>
          </a:xfrm>
          <a:prstGeom prst="line">
            <a:avLst/>
          </a:prstGeom>
          <a:noFill/>
          <a:ln w="25400">
            <a:solidFill>
              <a:srgbClr val="687B5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097280" y="3154680"/>
            <a:ext cx="3337560" cy="0"/>
          </a:xfrm>
          <a:prstGeom prst="line">
            <a:avLst/>
          </a:prstGeom>
          <a:noFill/>
          <a:ln w="8890">
            <a:solidFill>
              <a:srgbClr val="C9BEAA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097280" y="3657600"/>
            <a:ext cx="3337560" cy="0"/>
          </a:xfrm>
          <a:prstGeom prst="line">
            <a:avLst/>
          </a:prstGeom>
          <a:noFill/>
          <a:ln w="8890">
            <a:solidFill>
              <a:srgbClr val="C9BEAA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097280" y="4160520"/>
            <a:ext cx="3337560" cy="0"/>
          </a:xfrm>
          <a:prstGeom prst="line">
            <a:avLst/>
          </a:prstGeom>
          <a:noFill/>
          <a:ln w="8890">
            <a:solidFill>
              <a:srgbClr val="C9BEA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097280" y="5577840"/>
            <a:ext cx="333756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50" kern="0" dirty="0">
                <a:solidFill>
                  <a:srgbClr val="302A3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COLLECTION / SERIES / ITEM</a:t>
            </a:r>
            <a:endParaRPr lang="en-US" sz="610" dirty="0"/>
          </a:p>
        </p:txBody>
      </p:sp>
      <p:sp>
        <p:nvSpPr>
          <p:cNvPr id="16" name="Shape 14"/>
          <p:cNvSpPr/>
          <p:nvPr/>
        </p:nvSpPr>
        <p:spPr>
          <a:xfrm>
            <a:off x="5486400" y="3886200"/>
            <a:ext cx="4526280" cy="0"/>
          </a:xfrm>
          <a:prstGeom prst="line">
            <a:avLst/>
          </a:prstGeom>
          <a:noFill/>
          <a:ln w="25400">
            <a:solidFill>
              <a:srgbClr val="8B3F5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486400" y="4224528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8B3F5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signals</a:t>
            </a:r>
            <a:endParaRPr lang="en-US" sz="2100" dirty="0"/>
          </a:p>
        </p:txBody>
      </p:sp>
      <p:sp>
        <p:nvSpPr>
          <p:cNvPr id="18" name="Text 16"/>
          <p:cNvSpPr/>
          <p:nvPr/>
        </p:nvSpPr>
        <p:spPr>
          <a:xfrm>
            <a:off x="5486400" y="4700016"/>
            <a:ext cx="2194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80" dirty="0">
                <a:solidFill>
                  <a:srgbClr val="30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editable framework</a:t>
            </a:r>
            <a:endParaRPr lang="en-US" sz="680" dirty="0"/>
          </a:p>
        </p:txBody>
      </p:sp>
      <p:sp>
        <p:nvSpPr>
          <p:cNvPr id="19" name="Text 17"/>
          <p:cNvSpPr/>
          <p:nvPr/>
        </p:nvSpPr>
        <p:spPr>
          <a:xfrm>
            <a:off x="530352" y="6473952"/>
            <a:ext cx="3200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5" kern="0" dirty="0">
                <a:solidFill>
                  <a:srgbClr val="30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20" name="Text 18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30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72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BF7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512064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50" kern="0" dirty="0">
                <a:solidFill>
                  <a:srgbClr val="8B3F5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03 · ARCHIVE</a:t>
            </a:r>
            <a:endParaRPr lang="en-US" sz="700" dirty="0"/>
          </a:p>
        </p:txBody>
      </p:sp>
      <p:sp>
        <p:nvSpPr>
          <p:cNvPr id="3" name="Text 1"/>
          <p:cNvSpPr/>
          <p:nvPr/>
        </p:nvSpPr>
        <p:spPr>
          <a:xfrm>
            <a:off x="658368" y="1124712"/>
            <a:ext cx="58064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302A3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corpus is constructed—not simply found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58368" y="2670048"/>
            <a:ext cx="521208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30" dirty="0">
                <a:solidFill>
                  <a:srgbClr val="6370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State placeholder collections, inclusion, exclusions, gaps, provenance, language, access, and bias.</a:t>
            </a:r>
            <a:endParaRPr lang="en-US" sz="1230" dirty="0"/>
          </a:p>
        </p:txBody>
      </p:sp>
      <p:sp>
        <p:nvSpPr>
          <p:cNvPr id="5" name="Shape 3"/>
          <p:cNvSpPr/>
          <p:nvPr/>
        </p:nvSpPr>
        <p:spPr>
          <a:xfrm>
            <a:off x="7434072" y="1097280"/>
            <a:ext cx="4087368" cy="4983480"/>
          </a:xfrm>
          <a:prstGeom prst="rect">
            <a:avLst>
              <a:gd name="adj" fmla="val 1119"/>
            </a:avLst>
          </a:prstGeom>
          <a:solidFill>
            <a:srgbClr val="E8E1CE"/>
          </a:solidFill>
          <a:ln w="10160">
            <a:solidFill>
              <a:srgbClr val="687B5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269480" y="960120"/>
            <a:ext cx="3995928" cy="4864608"/>
          </a:xfrm>
          <a:prstGeom prst="rect">
            <a:avLst>
              <a:gd name="adj" fmla="val 1144"/>
            </a:avLst>
          </a:prstGeom>
          <a:solidFill>
            <a:srgbClr val="FBF7EC"/>
          </a:solidFill>
          <a:ln w="12700">
            <a:solidFill>
              <a:srgbClr val="8B3F5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580376" y="795528"/>
            <a:ext cx="1097280" cy="384048"/>
          </a:xfrm>
          <a:prstGeom prst="roundRect">
            <a:avLst>
              <a:gd name="adj" fmla="val 11905"/>
            </a:avLst>
          </a:prstGeom>
          <a:solidFill>
            <a:srgbClr val="8B3F5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708392" y="923544"/>
            <a:ext cx="82296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FOLIO 03</a:t>
            </a:r>
            <a:endParaRPr lang="en-US" sz="580" dirty="0"/>
          </a:p>
        </p:txBody>
      </p:sp>
      <p:sp>
        <p:nvSpPr>
          <p:cNvPr id="9" name="Shape 7"/>
          <p:cNvSpPr/>
          <p:nvPr/>
        </p:nvSpPr>
        <p:spPr>
          <a:xfrm>
            <a:off x="7708392" y="1645920"/>
            <a:ext cx="3337560" cy="0"/>
          </a:xfrm>
          <a:prstGeom prst="line">
            <a:avLst/>
          </a:prstGeom>
          <a:noFill/>
          <a:ln w="8890">
            <a:solidFill>
              <a:srgbClr val="C9BEAA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708392" y="2148840"/>
            <a:ext cx="3337560" cy="0"/>
          </a:xfrm>
          <a:prstGeom prst="line">
            <a:avLst/>
          </a:prstGeom>
          <a:noFill/>
          <a:ln w="8890">
            <a:solidFill>
              <a:srgbClr val="C9BEAA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708392" y="2651760"/>
            <a:ext cx="3337560" cy="0"/>
          </a:xfrm>
          <a:prstGeom prst="line">
            <a:avLst/>
          </a:prstGeom>
          <a:noFill/>
          <a:ln w="25400">
            <a:solidFill>
              <a:srgbClr val="687B5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708392" y="3154680"/>
            <a:ext cx="3337560" cy="0"/>
          </a:xfrm>
          <a:prstGeom prst="line">
            <a:avLst/>
          </a:prstGeom>
          <a:noFill/>
          <a:ln w="8890">
            <a:solidFill>
              <a:srgbClr val="C9BEAA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708392" y="3657600"/>
            <a:ext cx="3337560" cy="0"/>
          </a:xfrm>
          <a:prstGeom prst="line">
            <a:avLst/>
          </a:prstGeom>
          <a:noFill/>
          <a:ln w="8890">
            <a:solidFill>
              <a:srgbClr val="C9BEAA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708392" y="4160520"/>
            <a:ext cx="3337560" cy="0"/>
          </a:xfrm>
          <a:prstGeom prst="line">
            <a:avLst/>
          </a:prstGeom>
          <a:noFill/>
          <a:ln w="8890">
            <a:solidFill>
              <a:srgbClr val="C9BEA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708392" y="5577840"/>
            <a:ext cx="333756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50" kern="0" dirty="0">
                <a:solidFill>
                  <a:srgbClr val="302A3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COLLECTION / SERIES / ITEM</a:t>
            </a:r>
            <a:endParaRPr lang="en-US" sz="610" dirty="0"/>
          </a:p>
        </p:txBody>
      </p:sp>
      <p:sp>
        <p:nvSpPr>
          <p:cNvPr id="16" name="Shape 14"/>
          <p:cNvSpPr/>
          <p:nvPr/>
        </p:nvSpPr>
        <p:spPr>
          <a:xfrm>
            <a:off x="658368" y="3886200"/>
            <a:ext cx="4526280" cy="0"/>
          </a:xfrm>
          <a:prstGeom prst="line">
            <a:avLst/>
          </a:prstGeom>
          <a:noFill/>
          <a:ln w="25400">
            <a:solidFill>
              <a:srgbClr val="8B3F5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4224528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8B3F5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42 items</a:t>
            </a:r>
            <a:endParaRPr lang="en-US" sz="2100" dirty="0"/>
          </a:p>
        </p:txBody>
      </p:sp>
      <p:sp>
        <p:nvSpPr>
          <p:cNvPr id="18" name="Text 16"/>
          <p:cNvSpPr/>
          <p:nvPr/>
        </p:nvSpPr>
        <p:spPr>
          <a:xfrm>
            <a:off x="658368" y="4700016"/>
            <a:ext cx="2194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80" dirty="0">
                <a:solidFill>
                  <a:srgbClr val="30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corpus</a:t>
            </a:r>
            <a:endParaRPr lang="en-US" sz="680" dirty="0"/>
          </a:p>
        </p:txBody>
      </p:sp>
      <p:sp>
        <p:nvSpPr>
          <p:cNvPr id="19" name="Text 17"/>
          <p:cNvSpPr/>
          <p:nvPr/>
        </p:nvSpPr>
        <p:spPr>
          <a:xfrm>
            <a:off x="530352" y="6473952"/>
            <a:ext cx="3200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5" kern="0" dirty="0">
                <a:solidFill>
                  <a:srgbClr val="30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20" name="Text 18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30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72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0" y="512064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50" kern="0" dirty="0">
                <a:solidFill>
                  <a:srgbClr val="8B3F5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04 · METHOD</a:t>
            </a:r>
            <a:endParaRPr lang="en-US" sz="700" dirty="0"/>
          </a:p>
        </p:txBody>
      </p:sp>
      <p:sp>
        <p:nvSpPr>
          <p:cNvPr id="3" name="Text 1"/>
          <p:cNvSpPr/>
          <p:nvPr/>
        </p:nvSpPr>
        <p:spPr>
          <a:xfrm>
            <a:off x="5486400" y="1124712"/>
            <a:ext cx="58064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302A3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Interpretation moves between detail, pattern, and context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486400" y="2670048"/>
            <a:ext cx="521208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30" dirty="0">
                <a:solidFill>
                  <a:srgbClr val="6370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Explain close reading, coding, comparison, chronology, triangulation, reflexivity, and audit trail.</a:t>
            </a:r>
            <a:endParaRPr lang="en-US" sz="1230" dirty="0"/>
          </a:p>
        </p:txBody>
      </p:sp>
      <p:sp>
        <p:nvSpPr>
          <p:cNvPr id="5" name="Shape 3"/>
          <p:cNvSpPr/>
          <p:nvPr/>
        </p:nvSpPr>
        <p:spPr>
          <a:xfrm>
            <a:off x="822960" y="1097280"/>
            <a:ext cx="4087368" cy="4983480"/>
          </a:xfrm>
          <a:prstGeom prst="rect">
            <a:avLst>
              <a:gd name="adj" fmla="val 1119"/>
            </a:avLst>
          </a:prstGeom>
          <a:solidFill>
            <a:srgbClr val="E8E1CE"/>
          </a:solidFill>
          <a:ln w="10160">
            <a:solidFill>
              <a:srgbClr val="687B5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58368" y="960120"/>
            <a:ext cx="3995928" cy="4864608"/>
          </a:xfrm>
          <a:prstGeom prst="rect">
            <a:avLst>
              <a:gd name="adj" fmla="val 1144"/>
            </a:avLst>
          </a:prstGeom>
          <a:solidFill>
            <a:srgbClr val="FBF7EC"/>
          </a:solidFill>
          <a:ln w="12700">
            <a:solidFill>
              <a:srgbClr val="8B3F5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69264" y="795528"/>
            <a:ext cx="1097280" cy="384048"/>
          </a:xfrm>
          <a:prstGeom prst="roundRect">
            <a:avLst>
              <a:gd name="adj" fmla="val 11905"/>
            </a:avLst>
          </a:prstGeom>
          <a:solidFill>
            <a:srgbClr val="8B3F5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97280" y="923544"/>
            <a:ext cx="82296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FOLIO 04</a:t>
            </a:r>
            <a:endParaRPr lang="en-US" sz="580" dirty="0"/>
          </a:p>
        </p:txBody>
      </p:sp>
      <p:sp>
        <p:nvSpPr>
          <p:cNvPr id="9" name="Shape 7"/>
          <p:cNvSpPr/>
          <p:nvPr/>
        </p:nvSpPr>
        <p:spPr>
          <a:xfrm>
            <a:off x="1097280" y="1645920"/>
            <a:ext cx="3337560" cy="0"/>
          </a:xfrm>
          <a:prstGeom prst="line">
            <a:avLst/>
          </a:prstGeom>
          <a:noFill/>
          <a:ln w="8890">
            <a:solidFill>
              <a:srgbClr val="C9BEAA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097280" y="2148840"/>
            <a:ext cx="3337560" cy="0"/>
          </a:xfrm>
          <a:prstGeom prst="line">
            <a:avLst/>
          </a:prstGeom>
          <a:noFill/>
          <a:ln w="8890">
            <a:solidFill>
              <a:srgbClr val="C9BEAA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97280" y="2651760"/>
            <a:ext cx="3337560" cy="0"/>
          </a:xfrm>
          <a:prstGeom prst="line">
            <a:avLst/>
          </a:prstGeom>
          <a:noFill/>
          <a:ln w="25400">
            <a:solidFill>
              <a:srgbClr val="687B5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097280" y="3154680"/>
            <a:ext cx="3337560" cy="0"/>
          </a:xfrm>
          <a:prstGeom prst="line">
            <a:avLst/>
          </a:prstGeom>
          <a:noFill/>
          <a:ln w="8890">
            <a:solidFill>
              <a:srgbClr val="C9BEAA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097280" y="3657600"/>
            <a:ext cx="3337560" cy="0"/>
          </a:xfrm>
          <a:prstGeom prst="line">
            <a:avLst/>
          </a:prstGeom>
          <a:noFill/>
          <a:ln w="8890">
            <a:solidFill>
              <a:srgbClr val="C9BEAA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097280" y="4160520"/>
            <a:ext cx="3337560" cy="0"/>
          </a:xfrm>
          <a:prstGeom prst="line">
            <a:avLst/>
          </a:prstGeom>
          <a:noFill/>
          <a:ln w="8890">
            <a:solidFill>
              <a:srgbClr val="C9BEA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097280" y="5577840"/>
            <a:ext cx="333756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50" kern="0" dirty="0">
                <a:solidFill>
                  <a:srgbClr val="302A3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COLLECTION / SERIES / ITEM</a:t>
            </a:r>
            <a:endParaRPr lang="en-US" sz="610" dirty="0"/>
          </a:p>
        </p:txBody>
      </p:sp>
      <p:sp>
        <p:nvSpPr>
          <p:cNvPr id="16" name="Shape 14"/>
          <p:cNvSpPr/>
          <p:nvPr/>
        </p:nvSpPr>
        <p:spPr>
          <a:xfrm>
            <a:off x="5486400" y="3886200"/>
            <a:ext cx="4526280" cy="0"/>
          </a:xfrm>
          <a:prstGeom prst="line">
            <a:avLst/>
          </a:prstGeom>
          <a:noFill/>
          <a:ln w="25400">
            <a:solidFill>
              <a:srgbClr val="8B3F5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486400" y="4224528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8B3F5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signals</a:t>
            </a:r>
            <a:endParaRPr lang="en-US" sz="2100" dirty="0"/>
          </a:p>
        </p:txBody>
      </p:sp>
      <p:sp>
        <p:nvSpPr>
          <p:cNvPr id="18" name="Text 16"/>
          <p:cNvSpPr/>
          <p:nvPr/>
        </p:nvSpPr>
        <p:spPr>
          <a:xfrm>
            <a:off x="5486400" y="4700016"/>
            <a:ext cx="2194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80" dirty="0">
                <a:solidFill>
                  <a:srgbClr val="30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editable framework</a:t>
            </a:r>
            <a:endParaRPr lang="en-US" sz="680" dirty="0"/>
          </a:p>
        </p:txBody>
      </p:sp>
      <p:sp>
        <p:nvSpPr>
          <p:cNvPr id="19" name="Text 17"/>
          <p:cNvSpPr/>
          <p:nvPr/>
        </p:nvSpPr>
        <p:spPr>
          <a:xfrm>
            <a:off x="530352" y="6473952"/>
            <a:ext cx="3200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5" kern="0" dirty="0">
                <a:solidFill>
                  <a:srgbClr val="30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20" name="Text 18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30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72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BF7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512064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50" kern="0" dirty="0">
                <a:solidFill>
                  <a:srgbClr val="8B3F5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05 · EVIDENCE</a:t>
            </a:r>
            <a:endParaRPr lang="en-US" sz="700" dirty="0"/>
          </a:p>
        </p:txBody>
      </p:sp>
      <p:sp>
        <p:nvSpPr>
          <p:cNvPr id="3" name="Text 1"/>
          <p:cNvSpPr/>
          <p:nvPr/>
        </p:nvSpPr>
        <p:spPr>
          <a:xfrm>
            <a:off x="658368" y="1124712"/>
            <a:ext cx="58064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302A3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Three source clusters support a qualified pattern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58368" y="2670048"/>
            <a:ext cx="521208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30" dirty="0">
                <a:solidFill>
                  <a:srgbClr val="6370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Present placeholder excerpts only as summaries with provenance, variation, counterexample, and limits.</a:t>
            </a:r>
            <a:endParaRPr lang="en-US" sz="1230" dirty="0"/>
          </a:p>
        </p:txBody>
      </p:sp>
      <p:sp>
        <p:nvSpPr>
          <p:cNvPr id="5" name="Shape 3"/>
          <p:cNvSpPr/>
          <p:nvPr/>
        </p:nvSpPr>
        <p:spPr>
          <a:xfrm>
            <a:off x="7434072" y="1097280"/>
            <a:ext cx="4087368" cy="4983480"/>
          </a:xfrm>
          <a:prstGeom prst="rect">
            <a:avLst>
              <a:gd name="adj" fmla="val 1119"/>
            </a:avLst>
          </a:prstGeom>
          <a:solidFill>
            <a:srgbClr val="E8E1CE"/>
          </a:solidFill>
          <a:ln w="10160">
            <a:solidFill>
              <a:srgbClr val="687B5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269480" y="960120"/>
            <a:ext cx="3995928" cy="4864608"/>
          </a:xfrm>
          <a:prstGeom prst="rect">
            <a:avLst>
              <a:gd name="adj" fmla="val 1144"/>
            </a:avLst>
          </a:prstGeom>
          <a:solidFill>
            <a:srgbClr val="FBF7EC"/>
          </a:solidFill>
          <a:ln w="12700">
            <a:solidFill>
              <a:srgbClr val="8B3F5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580376" y="795528"/>
            <a:ext cx="1097280" cy="384048"/>
          </a:xfrm>
          <a:prstGeom prst="roundRect">
            <a:avLst>
              <a:gd name="adj" fmla="val 11905"/>
            </a:avLst>
          </a:prstGeom>
          <a:solidFill>
            <a:srgbClr val="8B3F5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708392" y="923544"/>
            <a:ext cx="82296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FOLIO 05</a:t>
            </a:r>
            <a:endParaRPr lang="en-US" sz="580" dirty="0"/>
          </a:p>
        </p:txBody>
      </p:sp>
      <p:sp>
        <p:nvSpPr>
          <p:cNvPr id="9" name="Shape 7"/>
          <p:cNvSpPr/>
          <p:nvPr/>
        </p:nvSpPr>
        <p:spPr>
          <a:xfrm>
            <a:off x="7708392" y="1645920"/>
            <a:ext cx="3337560" cy="0"/>
          </a:xfrm>
          <a:prstGeom prst="line">
            <a:avLst/>
          </a:prstGeom>
          <a:noFill/>
          <a:ln w="8890">
            <a:solidFill>
              <a:srgbClr val="C9BEAA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708392" y="2148840"/>
            <a:ext cx="3337560" cy="0"/>
          </a:xfrm>
          <a:prstGeom prst="line">
            <a:avLst/>
          </a:prstGeom>
          <a:noFill/>
          <a:ln w="8890">
            <a:solidFill>
              <a:srgbClr val="C9BEAA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708392" y="2651760"/>
            <a:ext cx="3337560" cy="0"/>
          </a:xfrm>
          <a:prstGeom prst="line">
            <a:avLst/>
          </a:prstGeom>
          <a:noFill/>
          <a:ln w="25400">
            <a:solidFill>
              <a:srgbClr val="687B5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708392" y="3154680"/>
            <a:ext cx="3337560" cy="0"/>
          </a:xfrm>
          <a:prstGeom prst="line">
            <a:avLst/>
          </a:prstGeom>
          <a:noFill/>
          <a:ln w="8890">
            <a:solidFill>
              <a:srgbClr val="C9BEAA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708392" y="3657600"/>
            <a:ext cx="3337560" cy="0"/>
          </a:xfrm>
          <a:prstGeom prst="line">
            <a:avLst/>
          </a:prstGeom>
          <a:noFill/>
          <a:ln w="8890">
            <a:solidFill>
              <a:srgbClr val="C9BEAA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708392" y="4160520"/>
            <a:ext cx="3337560" cy="0"/>
          </a:xfrm>
          <a:prstGeom prst="line">
            <a:avLst/>
          </a:prstGeom>
          <a:noFill/>
          <a:ln w="8890">
            <a:solidFill>
              <a:srgbClr val="C9BEA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708392" y="5577840"/>
            <a:ext cx="333756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50" kern="0" dirty="0">
                <a:solidFill>
                  <a:srgbClr val="302A3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COLLECTION / SERIES / ITEM</a:t>
            </a:r>
            <a:endParaRPr lang="en-US" sz="610" dirty="0"/>
          </a:p>
        </p:txBody>
      </p:sp>
      <p:sp>
        <p:nvSpPr>
          <p:cNvPr id="16" name="Shape 14"/>
          <p:cNvSpPr/>
          <p:nvPr/>
        </p:nvSpPr>
        <p:spPr>
          <a:xfrm>
            <a:off x="658368" y="3886200"/>
            <a:ext cx="4526280" cy="0"/>
          </a:xfrm>
          <a:prstGeom prst="line">
            <a:avLst/>
          </a:prstGeom>
          <a:noFill/>
          <a:ln w="25400">
            <a:solidFill>
              <a:srgbClr val="8B3F5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4224528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8B3F5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clusters</a:t>
            </a:r>
            <a:endParaRPr lang="en-US" sz="2100" dirty="0"/>
          </a:p>
        </p:txBody>
      </p:sp>
      <p:sp>
        <p:nvSpPr>
          <p:cNvPr id="18" name="Text 16"/>
          <p:cNvSpPr/>
          <p:nvPr/>
        </p:nvSpPr>
        <p:spPr>
          <a:xfrm>
            <a:off x="658368" y="4700016"/>
            <a:ext cx="2194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80" dirty="0">
                <a:solidFill>
                  <a:srgbClr val="30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evidence</a:t>
            </a:r>
            <a:endParaRPr lang="en-US" sz="680" dirty="0"/>
          </a:p>
        </p:txBody>
      </p:sp>
      <p:sp>
        <p:nvSpPr>
          <p:cNvPr id="19" name="Text 17"/>
          <p:cNvSpPr/>
          <p:nvPr/>
        </p:nvSpPr>
        <p:spPr>
          <a:xfrm>
            <a:off x="530352" y="6473952"/>
            <a:ext cx="3200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5" kern="0" dirty="0">
                <a:solidFill>
                  <a:srgbClr val="30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20" name="Text 18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30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72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0" y="512064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50" kern="0" dirty="0">
                <a:solidFill>
                  <a:srgbClr val="8B3F5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06 · INTERPRET</a:t>
            </a:r>
            <a:endParaRPr lang="en-US" sz="700" dirty="0"/>
          </a:p>
        </p:txBody>
      </p:sp>
      <p:sp>
        <p:nvSpPr>
          <p:cNvPr id="3" name="Text 1"/>
          <p:cNvSpPr/>
          <p:nvPr/>
        </p:nvSpPr>
        <p:spPr>
          <a:xfrm>
            <a:off x="5486400" y="1124712"/>
            <a:ext cx="58064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302A3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pattern changes the accepted account in one specific way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486400" y="2670048"/>
            <a:ext cx="521208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30" dirty="0">
                <a:solidFill>
                  <a:srgbClr val="6370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Separate observation, inference, contextual link, alternative reading, confidence, and claim boundary.</a:t>
            </a:r>
            <a:endParaRPr lang="en-US" sz="1230" dirty="0"/>
          </a:p>
        </p:txBody>
      </p:sp>
      <p:sp>
        <p:nvSpPr>
          <p:cNvPr id="5" name="Shape 3"/>
          <p:cNvSpPr/>
          <p:nvPr/>
        </p:nvSpPr>
        <p:spPr>
          <a:xfrm>
            <a:off x="822960" y="1097280"/>
            <a:ext cx="4087368" cy="4983480"/>
          </a:xfrm>
          <a:prstGeom prst="rect">
            <a:avLst>
              <a:gd name="adj" fmla="val 1119"/>
            </a:avLst>
          </a:prstGeom>
          <a:solidFill>
            <a:srgbClr val="E8E1CE"/>
          </a:solidFill>
          <a:ln w="10160">
            <a:solidFill>
              <a:srgbClr val="687B5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58368" y="960120"/>
            <a:ext cx="3995928" cy="4864608"/>
          </a:xfrm>
          <a:prstGeom prst="rect">
            <a:avLst>
              <a:gd name="adj" fmla="val 1144"/>
            </a:avLst>
          </a:prstGeom>
          <a:solidFill>
            <a:srgbClr val="FBF7EC"/>
          </a:solidFill>
          <a:ln w="12700">
            <a:solidFill>
              <a:srgbClr val="8B3F5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69264" y="795528"/>
            <a:ext cx="1097280" cy="384048"/>
          </a:xfrm>
          <a:prstGeom prst="roundRect">
            <a:avLst>
              <a:gd name="adj" fmla="val 11905"/>
            </a:avLst>
          </a:prstGeom>
          <a:solidFill>
            <a:srgbClr val="8B3F5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97280" y="923544"/>
            <a:ext cx="82296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FOLIO 06</a:t>
            </a:r>
            <a:endParaRPr lang="en-US" sz="580" dirty="0"/>
          </a:p>
        </p:txBody>
      </p:sp>
      <p:sp>
        <p:nvSpPr>
          <p:cNvPr id="9" name="Shape 7"/>
          <p:cNvSpPr/>
          <p:nvPr/>
        </p:nvSpPr>
        <p:spPr>
          <a:xfrm>
            <a:off x="1097280" y="1645920"/>
            <a:ext cx="3337560" cy="0"/>
          </a:xfrm>
          <a:prstGeom prst="line">
            <a:avLst/>
          </a:prstGeom>
          <a:noFill/>
          <a:ln w="8890">
            <a:solidFill>
              <a:srgbClr val="C9BEAA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097280" y="2148840"/>
            <a:ext cx="3337560" cy="0"/>
          </a:xfrm>
          <a:prstGeom prst="line">
            <a:avLst/>
          </a:prstGeom>
          <a:noFill/>
          <a:ln w="8890">
            <a:solidFill>
              <a:srgbClr val="C9BEAA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97280" y="2651760"/>
            <a:ext cx="3337560" cy="0"/>
          </a:xfrm>
          <a:prstGeom prst="line">
            <a:avLst/>
          </a:prstGeom>
          <a:noFill/>
          <a:ln w="25400">
            <a:solidFill>
              <a:srgbClr val="687B5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097280" y="3154680"/>
            <a:ext cx="3337560" cy="0"/>
          </a:xfrm>
          <a:prstGeom prst="line">
            <a:avLst/>
          </a:prstGeom>
          <a:noFill/>
          <a:ln w="8890">
            <a:solidFill>
              <a:srgbClr val="C9BEAA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097280" y="3657600"/>
            <a:ext cx="3337560" cy="0"/>
          </a:xfrm>
          <a:prstGeom prst="line">
            <a:avLst/>
          </a:prstGeom>
          <a:noFill/>
          <a:ln w="8890">
            <a:solidFill>
              <a:srgbClr val="C9BEAA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097280" y="4160520"/>
            <a:ext cx="3337560" cy="0"/>
          </a:xfrm>
          <a:prstGeom prst="line">
            <a:avLst/>
          </a:prstGeom>
          <a:noFill/>
          <a:ln w="8890">
            <a:solidFill>
              <a:srgbClr val="C9BEA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097280" y="5577840"/>
            <a:ext cx="333756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50" kern="0" dirty="0">
                <a:solidFill>
                  <a:srgbClr val="302A3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COLLECTION / SERIES / ITEM</a:t>
            </a:r>
            <a:endParaRPr lang="en-US" sz="610" dirty="0"/>
          </a:p>
        </p:txBody>
      </p:sp>
      <p:sp>
        <p:nvSpPr>
          <p:cNvPr id="16" name="Shape 14"/>
          <p:cNvSpPr/>
          <p:nvPr/>
        </p:nvSpPr>
        <p:spPr>
          <a:xfrm>
            <a:off x="5486400" y="3886200"/>
            <a:ext cx="4526280" cy="0"/>
          </a:xfrm>
          <a:prstGeom prst="line">
            <a:avLst/>
          </a:prstGeom>
          <a:noFill/>
          <a:ln w="25400">
            <a:solidFill>
              <a:srgbClr val="8B3F5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486400" y="4224528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8B3F5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 signals</a:t>
            </a:r>
            <a:endParaRPr lang="en-US" sz="2100" dirty="0"/>
          </a:p>
        </p:txBody>
      </p:sp>
      <p:sp>
        <p:nvSpPr>
          <p:cNvPr id="18" name="Text 16"/>
          <p:cNvSpPr/>
          <p:nvPr/>
        </p:nvSpPr>
        <p:spPr>
          <a:xfrm>
            <a:off x="5486400" y="4700016"/>
            <a:ext cx="2194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80" dirty="0">
                <a:solidFill>
                  <a:srgbClr val="30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editable framework</a:t>
            </a:r>
            <a:endParaRPr lang="en-US" sz="680" dirty="0"/>
          </a:p>
        </p:txBody>
      </p:sp>
      <p:sp>
        <p:nvSpPr>
          <p:cNvPr id="19" name="Text 17"/>
          <p:cNvSpPr/>
          <p:nvPr/>
        </p:nvSpPr>
        <p:spPr>
          <a:xfrm>
            <a:off x="530352" y="6473952"/>
            <a:ext cx="3200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5" kern="0" dirty="0">
                <a:solidFill>
                  <a:srgbClr val="30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20" name="Text 18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30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72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BF7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512064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50" kern="0" dirty="0">
                <a:solidFill>
                  <a:srgbClr val="8B3F5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/ 07 · CONTRIBUTION</a:t>
            </a:r>
            <a:endParaRPr lang="en-US" sz="700" dirty="0"/>
          </a:p>
        </p:txBody>
      </p:sp>
      <p:sp>
        <p:nvSpPr>
          <p:cNvPr id="3" name="Text 1"/>
          <p:cNvSpPr/>
          <p:nvPr/>
        </p:nvSpPr>
        <p:spPr>
          <a:xfrm>
            <a:off x="658368" y="1124712"/>
            <a:ext cx="58064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302A3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contribution joins evidence, method, and a modest claim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58368" y="2670048"/>
            <a:ext cx="521208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30" dirty="0">
                <a:solidFill>
                  <a:srgbClr val="6370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Close with scholarly value, limits, transferability, open questions, and the next archive to test.</a:t>
            </a:r>
            <a:endParaRPr lang="en-US" sz="1230" dirty="0"/>
          </a:p>
        </p:txBody>
      </p:sp>
      <p:sp>
        <p:nvSpPr>
          <p:cNvPr id="5" name="Shape 3"/>
          <p:cNvSpPr/>
          <p:nvPr/>
        </p:nvSpPr>
        <p:spPr>
          <a:xfrm>
            <a:off x="7434072" y="1097280"/>
            <a:ext cx="4087368" cy="4983480"/>
          </a:xfrm>
          <a:prstGeom prst="rect">
            <a:avLst>
              <a:gd name="adj" fmla="val 1119"/>
            </a:avLst>
          </a:prstGeom>
          <a:solidFill>
            <a:srgbClr val="E8E1CE"/>
          </a:solidFill>
          <a:ln w="10160">
            <a:solidFill>
              <a:srgbClr val="687B5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269480" y="960120"/>
            <a:ext cx="3995928" cy="4864608"/>
          </a:xfrm>
          <a:prstGeom prst="rect">
            <a:avLst>
              <a:gd name="adj" fmla="val 1144"/>
            </a:avLst>
          </a:prstGeom>
          <a:solidFill>
            <a:srgbClr val="FBF7EC"/>
          </a:solidFill>
          <a:ln w="12700">
            <a:solidFill>
              <a:srgbClr val="8B3F5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580376" y="795528"/>
            <a:ext cx="1097280" cy="384048"/>
          </a:xfrm>
          <a:prstGeom prst="roundRect">
            <a:avLst>
              <a:gd name="adj" fmla="val 11905"/>
            </a:avLst>
          </a:prstGeom>
          <a:solidFill>
            <a:srgbClr val="8B3F5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708392" y="923544"/>
            <a:ext cx="82296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FOLIO 07</a:t>
            </a:r>
            <a:endParaRPr lang="en-US" sz="580" dirty="0"/>
          </a:p>
        </p:txBody>
      </p:sp>
      <p:sp>
        <p:nvSpPr>
          <p:cNvPr id="9" name="Shape 7"/>
          <p:cNvSpPr/>
          <p:nvPr/>
        </p:nvSpPr>
        <p:spPr>
          <a:xfrm>
            <a:off x="7708392" y="1645920"/>
            <a:ext cx="3337560" cy="0"/>
          </a:xfrm>
          <a:prstGeom prst="line">
            <a:avLst/>
          </a:prstGeom>
          <a:noFill/>
          <a:ln w="8890">
            <a:solidFill>
              <a:srgbClr val="C9BEAA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708392" y="2148840"/>
            <a:ext cx="3337560" cy="0"/>
          </a:xfrm>
          <a:prstGeom prst="line">
            <a:avLst/>
          </a:prstGeom>
          <a:noFill/>
          <a:ln w="8890">
            <a:solidFill>
              <a:srgbClr val="C9BEAA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708392" y="2651760"/>
            <a:ext cx="3337560" cy="0"/>
          </a:xfrm>
          <a:prstGeom prst="line">
            <a:avLst/>
          </a:prstGeom>
          <a:noFill/>
          <a:ln w="25400">
            <a:solidFill>
              <a:srgbClr val="687B5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708392" y="3154680"/>
            <a:ext cx="3337560" cy="0"/>
          </a:xfrm>
          <a:prstGeom prst="line">
            <a:avLst/>
          </a:prstGeom>
          <a:noFill/>
          <a:ln w="8890">
            <a:solidFill>
              <a:srgbClr val="C9BEAA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708392" y="3657600"/>
            <a:ext cx="3337560" cy="0"/>
          </a:xfrm>
          <a:prstGeom prst="line">
            <a:avLst/>
          </a:prstGeom>
          <a:noFill/>
          <a:ln w="8890">
            <a:solidFill>
              <a:srgbClr val="C9BEAA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708392" y="4160520"/>
            <a:ext cx="3337560" cy="0"/>
          </a:xfrm>
          <a:prstGeom prst="line">
            <a:avLst/>
          </a:prstGeom>
          <a:noFill/>
          <a:ln w="8890">
            <a:solidFill>
              <a:srgbClr val="C9BEA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708392" y="5577840"/>
            <a:ext cx="333756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50" kern="0" dirty="0">
                <a:solidFill>
                  <a:srgbClr val="302A3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COLLECTION / SERIES / ITEM</a:t>
            </a:r>
            <a:endParaRPr lang="en-US" sz="610" dirty="0"/>
          </a:p>
        </p:txBody>
      </p:sp>
      <p:sp>
        <p:nvSpPr>
          <p:cNvPr id="16" name="Shape 14"/>
          <p:cNvSpPr/>
          <p:nvPr/>
        </p:nvSpPr>
        <p:spPr>
          <a:xfrm>
            <a:off x="658368" y="3886200"/>
            <a:ext cx="4526280" cy="0"/>
          </a:xfrm>
          <a:prstGeom prst="line">
            <a:avLst/>
          </a:prstGeom>
          <a:noFill/>
          <a:ln w="25400">
            <a:solidFill>
              <a:srgbClr val="8B3F5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4224528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8B3F5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 signals</a:t>
            </a:r>
            <a:endParaRPr lang="en-US" sz="2100" dirty="0"/>
          </a:p>
        </p:txBody>
      </p:sp>
      <p:sp>
        <p:nvSpPr>
          <p:cNvPr id="18" name="Text 16"/>
          <p:cNvSpPr/>
          <p:nvPr/>
        </p:nvSpPr>
        <p:spPr>
          <a:xfrm>
            <a:off x="658368" y="4700016"/>
            <a:ext cx="2194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80" dirty="0">
                <a:solidFill>
                  <a:srgbClr val="30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editable framework</a:t>
            </a:r>
            <a:endParaRPr lang="en-US" sz="680" dirty="0"/>
          </a:p>
        </p:txBody>
      </p:sp>
      <p:sp>
        <p:nvSpPr>
          <p:cNvPr id="19" name="Text 17"/>
          <p:cNvSpPr/>
          <p:nvPr/>
        </p:nvSpPr>
        <p:spPr>
          <a:xfrm>
            <a:off x="530352" y="6473952"/>
            <a:ext cx="3200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5" kern="0" dirty="0">
                <a:solidFill>
                  <a:srgbClr val="30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20" name="Text 18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30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72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FreeAIPPT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Archival Humanities Thesis Defense</dc:title>
  <dc:subject>Original editable PowerPoint template</dc:subject>
  <dc:creator>FreeAIPPT</dc:creator>
  <cp:lastModifiedBy>FreeAIPPT</cp:lastModifiedBy>
  <cp:revision>1</cp:revision>
  <dcterms:created xsi:type="dcterms:W3CDTF">2026-09-11T21:35:06Z</dcterms:created>
  <dcterms:modified xsi:type="dcterms:W3CDTF">2026-09-11T21:35:06Z</dcterms:modified>
</cp:coreProperties>
</file>