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notesMasterIdLst>
    <p:notesMasterId r:id="rId10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notesMaster" Target="notesMasters/notesMaster1.xml"/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7253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58368" y="621792"/>
            <a:ext cx="53035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spc="150" kern="0" dirty="0">
                <a:solidFill>
                  <a:srgbClr val="32B8D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/ ORIGINAL SERIES</a:t>
            </a:r>
            <a:endParaRPr lang="en-US" sz="700" dirty="0"/>
          </a:p>
        </p:txBody>
      </p:sp>
      <p:sp>
        <p:nvSpPr>
          <p:cNvPr id="3" name="Text 1"/>
          <p:cNvSpPr/>
          <p:nvPr/>
        </p:nvSpPr>
        <p:spPr>
          <a:xfrm>
            <a:off x="658368" y="1325880"/>
            <a:ext cx="571500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5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Explain the year before planning the next one</a:t>
            </a:r>
            <a:endParaRPr lang="en-US" sz="3500" dirty="0"/>
          </a:p>
        </p:txBody>
      </p:sp>
      <p:sp>
        <p:nvSpPr>
          <p:cNvPr id="4" name="Text 2"/>
          <p:cNvSpPr/>
          <p:nvPr/>
        </p:nvSpPr>
        <p:spPr>
          <a:xfrm>
            <a:off x="676656" y="3273552"/>
            <a:ext cx="539496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dirty="0">
                <a:solidFill>
                  <a:srgbClr val="B9C4C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Revenue movement, quarterly pattern, segment mix, pipeline quality, forecast calibration, and owned priorities.</a:t>
            </a:r>
            <a:endParaRPr lang="en-US" sz="1400" dirty="0"/>
          </a:p>
        </p:txBody>
      </p:sp>
      <p:sp>
        <p:nvSpPr>
          <p:cNvPr id="5" name="Shape 3"/>
          <p:cNvSpPr/>
          <p:nvPr/>
        </p:nvSpPr>
        <p:spPr>
          <a:xfrm>
            <a:off x="6784848" y="859536"/>
            <a:ext cx="4709160" cy="5166360"/>
          </a:xfrm>
          <a:prstGeom prst="roundRect">
            <a:avLst>
              <a:gd name="adj" fmla="val 971"/>
            </a:avLst>
          </a:prstGeom>
          <a:solidFill>
            <a:srgbClr val="17253B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7040880" y="4471416"/>
            <a:ext cx="1005840" cy="1051560"/>
          </a:xfrm>
          <a:prstGeom prst="roundRect">
            <a:avLst>
              <a:gd name="adj" fmla="val 4545"/>
            </a:avLst>
          </a:prstGeom>
          <a:solidFill>
            <a:srgbClr val="F28A3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7040880" y="5696712"/>
            <a:ext cx="100584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2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Q1</a:t>
            </a:r>
            <a:endParaRPr lang="en-US" sz="620" dirty="0"/>
          </a:p>
        </p:txBody>
      </p:sp>
      <p:sp>
        <p:nvSpPr>
          <p:cNvPr id="8" name="Shape 6"/>
          <p:cNvSpPr/>
          <p:nvPr/>
        </p:nvSpPr>
        <p:spPr>
          <a:xfrm>
            <a:off x="8115300" y="3099816"/>
            <a:ext cx="1005840" cy="2423160"/>
          </a:xfrm>
          <a:prstGeom prst="roundRect">
            <a:avLst>
              <a:gd name="adj" fmla="val 4545"/>
            </a:avLst>
          </a:prstGeom>
          <a:solidFill>
            <a:srgbClr val="32B8D8">
              <a:alpha val="78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115300" y="5696712"/>
            <a:ext cx="100584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2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Q2</a:t>
            </a:r>
            <a:endParaRPr lang="en-US" sz="620" dirty="0"/>
          </a:p>
        </p:txBody>
      </p:sp>
      <p:sp>
        <p:nvSpPr>
          <p:cNvPr id="10" name="Shape 8"/>
          <p:cNvSpPr/>
          <p:nvPr/>
        </p:nvSpPr>
        <p:spPr>
          <a:xfrm>
            <a:off x="9189720" y="3557016"/>
            <a:ext cx="1005840" cy="1965960"/>
          </a:xfrm>
          <a:prstGeom prst="roundRect">
            <a:avLst>
              <a:gd name="adj" fmla="val 4545"/>
            </a:avLst>
          </a:prstGeom>
          <a:solidFill>
            <a:srgbClr val="32B8D8">
              <a:alpha val="78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9189720" y="5696712"/>
            <a:ext cx="100584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2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Q3</a:t>
            </a:r>
            <a:endParaRPr lang="en-US" sz="620" dirty="0"/>
          </a:p>
        </p:txBody>
      </p:sp>
      <p:sp>
        <p:nvSpPr>
          <p:cNvPr id="12" name="Shape 10"/>
          <p:cNvSpPr/>
          <p:nvPr/>
        </p:nvSpPr>
        <p:spPr>
          <a:xfrm>
            <a:off x="10264140" y="4014216"/>
            <a:ext cx="1005840" cy="1508760"/>
          </a:xfrm>
          <a:prstGeom prst="roundRect">
            <a:avLst>
              <a:gd name="adj" fmla="val 4545"/>
            </a:avLst>
          </a:prstGeom>
          <a:solidFill>
            <a:srgbClr val="32B8D8">
              <a:alpha val="78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10264140" y="5696712"/>
            <a:ext cx="100584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2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Q4</a:t>
            </a:r>
            <a:endParaRPr lang="en-US" sz="620" dirty="0"/>
          </a:p>
        </p:txBody>
      </p:sp>
      <p:sp>
        <p:nvSpPr>
          <p:cNvPr id="14" name="Shape 12"/>
          <p:cNvSpPr/>
          <p:nvPr/>
        </p:nvSpPr>
        <p:spPr>
          <a:xfrm>
            <a:off x="7013448" y="1453896"/>
            <a:ext cx="4251960" cy="0"/>
          </a:xfrm>
          <a:prstGeom prst="line">
            <a:avLst/>
          </a:prstGeom>
          <a:noFill/>
          <a:ln w="19050">
            <a:solidFill>
              <a:srgbClr val="7CDAA8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10835640" y="1298448"/>
            <a:ext cx="384048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50" b="1" dirty="0">
                <a:solidFill>
                  <a:srgbClr val="7CDAA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PLAN</a:t>
            </a:r>
            <a:endParaRPr lang="en-US" sz="550" dirty="0"/>
          </a:p>
        </p:txBody>
      </p:sp>
      <p:sp>
        <p:nvSpPr>
          <p:cNvPr id="16" name="Shape 14"/>
          <p:cNvSpPr/>
          <p:nvPr/>
        </p:nvSpPr>
        <p:spPr>
          <a:xfrm>
            <a:off x="676656" y="4956048"/>
            <a:ext cx="4937760" cy="530352"/>
          </a:xfrm>
          <a:prstGeom prst="roundRect">
            <a:avLst>
              <a:gd name="adj" fmla="val 8621"/>
            </a:avLst>
          </a:prstGeom>
          <a:solidFill>
            <a:srgbClr val="292637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914400" y="5157216"/>
            <a:ext cx="4443984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80" b="1" dirty="0">
                <a:solidFill>
                  <a:srgbClr val="32B8D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8 EDITABLE SLIDES  ·  NATIVE SHAPES</a:t>
            </a:r>
            <a:endParaRPr lang="en-US" sz="68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17253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457200"/>
            <a:ext cx="53035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spc="150" kern="0" dirty="0">
                <a:solidFill>
                  <a:srgbClr val="32B8D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01 / 01 · RESULT</a:t>
            </a:r>
            <a:endParaRPr lang="en-US" sz="700" dirty="0"/>
          </a:p>
        </p:txBody>
      </p:sp>
      <p:sp>
        <p:nvSpPr>
          <p:cNvPr id="3" name="Text 1"/>
          <p:cNvSpPr/>
          <p:nvPr/>
        </p:nvSpPr>
        <p:spPr>
          <a:xfrm>
            <a:off x="594360" y="941832"/>
            <a:ext cx="109728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The year exceeded plan while mix created a margin warning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594360" y="2057400"/>
            <a:ext cx="7315200" cy="3840480"/>
          </a:xfrm>
          <a:prstGeom prst="roundRect">
            <a:avLst>
              <a:gd name="adj" fmla="val 1190"/>
            </a:avLst>
          </a:prstGeom>
          <a:solidFill>
            <a:srgbClr val="17253B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850392" y="3886200"/>
            <a:ext cx="1657350" cy="1508760"/>
          </a:xfrm>
          <a:prstGeom prst="roundRect">
            <a:avLst>
              <a:gd name="adj" fmla="val 3030"/>
            </a:avLst>
          </a:prstGeom>
          <a:solidFill>
            <a:srgbClr val="32B8D8">
              <a:alpha val="78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50392" y="5568696"/>
            <a:ext cx="165735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2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Q1</a:t>
            </a:r>
            <a:endParaRPr lang="en-US" sz="620" dirty="0"/>
          </a:p>
        </p:txBody>
      </p:sp>
      <p:sp>
        <p:nvSpPr>
          <p:cNvPr id="7" name="Shape 5"/>
          <p:cNvSpPr/>
          <p:nvPr/>
        </p:nvSpPr>
        <p:spPr>
          <a:xfrm>
            <a:off x="2576322" y="4343400"/>
            <a:ext cx="1657350" cy="1051560"/>
          </a:xfrm>
          <a:prstGeom prst="roundRect">
            <a:avLst>
              <a:gd name="adj" fmla="val 4348"/>
            </a:avLst>
          </a:prstGeom>
          <a:solidFill>
            <a:srgbClr val="F28A3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2576322" y="5568696"/>
            <a:ext cx="165735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2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Q2</a:t>
            </a:r>
            <a:endParaRPr lang="en-US" sz="620" dirty="0"/>
          </a:p>
        </p:txBody>
      </p:sp>
      <p:sp>
        <p:nvSpPr>
          <p:cNvPr id="9" name="Shape 7"/>
          <p:cNvSpPr/>
          <p:nvPr/>
        </p:nvSpPr>
        <p:spPr>
          <a:xfrm>
            <a:off x="4302252" y="2971800"/>
            <a:ext cx="1657350" cy="2423160"/>
          </a:xfrm>
          <a:prstGeom prst="roundRect">
            <a:avLst>
              <a:gd name="adj" fmla="val 2759"/>
            </a:avLst>
          </a:prstGeom>
          <a:solidFill>
            <a:srgbClr val="32B8D8">
              <a:alpha val="78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4302252" y="5568696"/>
            <a:ext cx="165735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2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Q3</a:t>
            </a:r>
            <a:endParaRPr lang="en-US" sz="620" dirty="0"/>
          </a:p>
        </p:txBody>
      </p:sp>
      <p:sp>
        <p:nvSpPr>
          <p:cNvPr id="11" name="Shape 9"/>
          <p:cNvSpPr/>
          <p:nvPr/>
        </p:nvSpPr>
        <p:spPr>
          <a:xfrm>
            <a:off x="6028182" y="3429000"/>
            <a:ext cx="1657350" cy="1965960"/>
          </a:xfrm>
          <a:prstGeom prst="roundRect">
            <a:avLst>
              <a:gd name="adj" fmla="val 2759"/>
            </a:avLst>
          </a:prstGeom>
          <a:solidFill>
            <a:srgbClr val="32B8D8">
              <a:alpha val="78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028182" y="5568696"/>
            <a:ext cx="165735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2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Q4</a:t>
            </a:r>
            <a:endParaRPr lang="en-US" sz="620" dirty="0"/>
          </a:p>
        </p:txBody>
      </p:sp>
      <p:sp>
        <p:nvSpPr>
          <p:cNvPr id="13" name="Shape 11"/>
          <p:cNvSpPr/>
          <p:nvPr/>
        </p:nvSpPr>
        <p:spPr>
          <a:xfrm>
            <a:off x="822960" y="2651760"/>
            <a:ext cx="6858000" cy="0"/>
          </a:xfrm>
          <a:prstGeom prst="line">
            <a:avLst/>
          </a:prstGeom>
          <a:noFill/>
          <a:ln w="19050">
            <a:solidFill>
              <a:srgbClr val="7CDAA8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7251192" y="2496312"/>
            <a:ext cx="384048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50" b="1" dirty="0">
                <a:solidFill>
                  <a:srgbClr val="7CDAA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PLAN</a:t>
            </a:r>
            <a:endParaRPr lang="en-US" sz="550" dirty="0"/>
          </a:p>
        </p:txBody>
      </p:sp>
      <p:sp>
        <p:nvSpPr>
          <p:cNvPr id="15" name="Text 13"/>
          <p:cNvSpPr/>
          <p:nvPr/>
        </p:nvSpPr>
        <p:spPr>
          <a:xfrm>
            <a:off x="8247888" y="2212848"/>
            <a:ext cx="324612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40" dirty="0">
                <a:solidFill>
                  <a:srgbClr val="B8C4C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Compare illustrative bookings, target, prior year, margin, new business, expansion, and churn.</a:t>
            </a:r>
            <a:endParaRPr lang="en-US" sz="1240" dirty="0"/>
          </a:p>
        </p:txBody>
      </p:sp>
      <p:sp>
        <p:nvSpPr>
          <p:cNvPr id="16" name="Shape 14"/>
          <p:cNvSpPr/>
          <p:nvPr/>
        </p:nvSpPr>
        <p:spPr>
          <a:xfrm>
            <a:off x="8247888" y="3840480"/>
            <a:ext cx="2743200" cy="1143000"/>
          </a:xfrm>
          <a:prstGeom prst="roundRect">
            <a:avLst>
              <a:gd name="adj" fmla="val 4000"/>
            </a:avLst>
          </a:prstGeom>
          <a:solidFill>
            <a:srgbClr val="2B3942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8485632" y="4096512"/>
            <a:ext cx="2240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32B8D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103%</a:t>
            </a:r>
            <a:endParaRPr lang="en-US" sz="2200" dirty="0"/>
          </a:p>
        </p:txBody>
      </p:sp>
      <p:sp>
        <p:nvSpPr>
          <p:cNvPr id="18" name="Text 16"/>
          <p:cNvSpPr/>
          <p:nvPr/>
        </p:nvSpPr>
        <p:spPr>
          <a:xfrm>
            <a:off x="8503920" y="4590288"/>
            <a:ext cx="21488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8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illustrative attainment</a:t>
            </a:r>
            <a:endParaRPr lang="en-US" sz="680" dirty="0"/>
          </a:p>
        </p:txBody>
      </p:sp>
      <p:sp>
        <p:nvSpPr>
          <p:cNvPr id="19" name="Text 17"/>
          <p:cNvSpPr/>
          <p:nvPr/>
        </p:nvSpPr>
        <p:spPr>
          <a:xfrm>
            <a:off x="530352" y="6473952"/>
            <a:ext cx="320040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10" b="1" spc="85" kern="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/ ORIGINAL EDITABLE TEMPLATE</a:t>
            </a:r>
            <a:endParaRPr lang="en-US" sz="610" dirty="0"/>
          </a:p>
        </p:txBody>
      </p:sp>
      <p:sp>
        <p:nvSpPr>
          <p:cNvPr id="20" name="Text 18"/>
          <p:cNvSpPr/>
          <p:nvPr/>
        </p:nvSpPr>
        <p:spPr>
          <a:xfrm>
            <a:off x="11018520" y="6446520"/>
            <a:ext cx="50292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72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01</a:t>
            </a:r>
            <a:endParaRPr lang="en-US" sz="72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17253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457200"/>
            <a:ext cx="53035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spc="150" kern="0" dirty="0">
                <a:solidFill>
                  <a:srgbClr val="32B8D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02 / 02 · BRIDGE</a:t>
            </a:r>
            <a:endParaRPr lang="en-US" sz="700" dirty="0"/>
          </a:p>
        </p:txBody>
      </p:sp>
      <p:sp>
        <p:nvSpPr>
          <p:cNvPr id="3" name="Text 1"/>
          <p:cNvSpPr/>
          <p:nvPr/>
        </p:nvSpPr>
        <p:spPr>
          <a:xfrm>
            <a:off x="594360" y="941832"/>
            <a:ext cx="109728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Expansion and new logos offset delayed enterprise work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594360" y="2057400"/>
            <a:ext cx="7315200" cy="3840480"/>
          </a:xfrm>
          <a:prstGeom prst="roundRect">
            <a:avLst>
              <a:gd name="adj" fmla="val 1190"/>
            </a:avLst>
          </a:prstGeom>
          <a:solidFill>
            <a:srgbClr val="17253B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850392" y="3429000"/>
            <a:ext cx="1657350" cy="1965960"/>
          </a:xfrm>
          <a:prstGeom prst="roundRect">
            <a:avLst>
              <a:gd name="adj" fmla="val 2759"/>
            </a:avLst>
          </a:prstGeom>
          <a:solidFill>
            <a:srgbClr val="32B8D8">
              <a:alpha val="78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50392" y="5568696"/>
            <a:ext cx="165735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2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Q1</a:t>
            </a:r>
            <a:endParaRPr lang="en-US" sz="620" dirty="0"/>
          </a:p>
        </p:txBody>
      </p:sp>
      <p:sp>
        <p:nvSpPr>
          <p:cNvPr id="7" name="Shape 5"/>
          <p:cNvSpPr/>
          <p:nvPr/>
        </p:nvSpPr>
        <p:spPr>
          <a:xfrm>
            <a:off x="2576322" y="3886200"/>
            <a:ext cx="1657350" cy="1508760"/>
          </a:xfrm>
          <a:prstGeom prst="roundRect">
            <a:avLst>
              <a:gd name="adj" fmla="val 3030"/>
            </a:avLst>
          </a:prstGeom>
          <a:solidFill>
            <a:srgbClr val="32B8D8">
              <a:alpha val="78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2576322" y="5568696"/>
            <a:ext cx="165735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2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Q2</a:t>
            </a:r>
            <a:endParaRPr lang="en-US" sz="620" dirty="0"/>
          </a:p>
        </p:txBody>
      </p:sp>
      <p:sp>
        <p:nvSpPr>
          <p:cNvPr id="9" name="Shape 7"/>
          <p:cNvSpPr/>
          <p:nvPr/>
        </p:nvSpPr>
        <p:spPr>
          <a:xfrm>
            <a:off x="4302252" y="4343400"/>
            <a:ext cx="1657350" cy="1051560"/>
          </a:xfrm>
          <a:prstGeom prst="roundRect">
            <a:avLst>
              <a:gd name="adj" fmla="val 4348"/>
            </a:avLst>
          </a:prstGeom>
          <a:solidFill>
            <a:srgbClr val="F28A3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4302252" y="5568696"/>
            <a:ext cx="165735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2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Q3</a:t>
            </a:r>
            <a:endParaRPr lang="en-US" sz="620" dirty="0"/>
          </a:p>
        </p:txBody>
      </p:sp>
      <p:sp>
        <p:nvSpPr>
          <p:cNvPr id="11" name="Shape 9"/>
          <p:cNvSpPr/>
          <p:nvPr/>
        </p:nvSpPr>
        <p:spPr>
          <a:xfrm>
            <a:off x="6028182" y="2971800"/>
            <a:ext cx="1657350" cy="2423160"/>
          </a:xfrm>
          <a:prstGeom prst="roundRect">
            <a:avLst>
              <a:gd name="adj" fmla="val 2759"/>
            </a:avLst>
          </a:prstGeom>
          <a:solidFill>
            <a:srgbClr val="32B8D8">
              <a:alpha val="78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028182" y="5568696"/>
            <a:ext cx="165735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2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Q4</a:t>
            </a:r>
            <a:endParaRPr lang="en-US" sz="620" dirty="0"/>
          </a:p>
        </p:txBody>
      </p:sp>
      <p:sp>
        <p:nvSpPr>
          <p:cNvPr id="13" name="Shape 11"/>
          <p:cNvSpPr/>
          <p:nvPr/>
        </p:nvSpPr>
        <p:spPr>
          <a:xfrm>
            <a:off x="822960" y="2651760"/>
            <a:ext cx="6858000" cy="0"/>
          </a:xfrm>
          <a:prstGeom prst="line">
            <a:avLst/>
          </a:prstGeom>
          <a:noFill/>
          <a:ln w="19050">
            <a:solidFill>
              <a:srgbClr val="7CDAA8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7251192" y="2496312"/>
            <a:ext cx="384048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50" b="1" dirty="0">
                <a:solidFill>
                  <a:srgbClr val="7CDAA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PLAN</a:t>
            </a:r>
            <a:endParaRPr lang="en-US" sz="550" dirty="0"/>
          </a:p>
        </p:txBody>
      </p:sp>
      <p:sp>
        <p:nvSpPr>
          <p:cNvPr id="15" name="Text 13"/>
          <p:cNvSpPr/>
          <p:nvPr/>
        </p:nvSpPr>
        <p:spPr>
          <a:xfrm>
            <a:off x="8247888" y="2212848"/>
            <a:ext cx="324612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40" dirty="0">
                <a:solidFill>
                  <a:srgbClr val="B8C4C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Reconcile opening plan, created, won, expanded, contracted, churned, slipped, and close.</a:t>
            </a:r>
            <a:endParaRPr lang="en-US" sz="1240" dirty="0"/>
          </a:p>
        </p:txBody>
      </p:sp>
      <p:sp>
        <p:nvSpPr>
          <p:cNvPr id="16" name="Shape 14"/>
          <p:cNvSpPr/>
          <p:nvPr/>
        </p:nvSpPr>
        <p:spPr>
          <a:xfrm>
            <a:off x="8247888" y="3840480"/>
            <a:ext cx="2743200" cy="1143000"/>
          </a:xfrm>
          <a:prstGeom prst="roundRect">
            <a:avLst>
              <a:gd name="adj" fmla="val 4000"/>
            </a:avLst>
          </a:prstGeom>
          <a:solidFill>
            <a:srgbClr val="2B3942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8485632" y="4096512"/>
            <a:ext cx="2240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32B8D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 signals</a:t>
            </a:r>
            <a:endParaRPr lang="en-US" sz="2200" dirty="0"/>
          </a:p>
        </p:txBody>
      </p:sp>
      <p:sp>
        <p:nvSpPr>
          <p:cNvPr id="18" name="Text 16"/>
          <p:cNvSpPr/>
          <p:nvPr/>
        </p:nvSpPr>
        <p:spPr>
          <a:xfrm>
            <a:off x="8503920" y="4590288"/>
            <a:ext cx="21488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8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editable framework</a:t>
            </a:r>
            <a:endParaRPr lang="en-US" sz="680" dirty="0"/>
          </a:p>
        </p:txBody>
      </p:sp>
      <p:sp>
        <p:nvSpPr>
          <p:cNvPr id="19" name="Text 17"/>
          <p:cNvSpPr/>
          <p:nvPr/>
        </p:nvSpPr>
        <p:spPr>
          <a:xfrm>
            <a:off x="530352" y="6473952"/>
            <a:ext cx="320040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10" b="1" spc="85" kern="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/ ORIGINAL EDITABLE TEMPLATE</a:t>
            </a:r>
            <a:endParaRPr lang="en-US" sz="610" dirty="0"/>
          </a:p>
        </p:txBody>
      </p:sp>
      <p:sp>
        <p:nvSpPr>
          <p:cNvPr id="20" name="Text 18"/>
          <p:cNvSpPr/>
          <p:nvPr/>
        </p:nvSpPr>
        <p:spPr>
          <a:xfrm>
            <a:off x="11018520" y="6446520"/>
            <a:ext cx="50292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72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02</a:t>
            </a:r>
            <a:endParaRPr lang="en-US" sz="72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17253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457200"/>
            <a:ext cx="53035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spc="150" kern="0" dirty="0">
                <a:solidFill>
                  <a:srgbClr val="32B8D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03 / 03 · QUARTERS</a:t>
            </a:r>
            <a:endParaRPr lang="en-US" sz="700" dirty="0"/>
          </a:p>
        </p:txBody>
      </p:sp>
      <p:sp>
        <p:nvSpPr>
          <p:cNvPr id="3" name="Text 1"/>
          <p:cNvSpPr/>
          <p:nvPr/>
        </p:nvSpPr>
        <p:spPr>
          <a:xfrm>
            <a:off x="594360" y="941832"/>
            <a:ext cx="109728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Performance changed as pipeline quality improved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594360" y="2057400"/>
            <a:ext cx="7315200" cy="3840480"/>
          </a:xfrm>
          <a:prstGeom prst="roundRect">
            <a:avLst>
              <a:gd name="adj" fmla="val 1190"/>
            </a:avLst>
          </a:prstGeom>
          <a:solidFill>
            <a:srgbClr val="17253B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850392" y="2971800"/>
            <a:ext cx="1657350" cy="2423160"/>
          </a:xfrm>
          <a:prstGeom prst="roundRect">
            <a:avLst>
              <a:gd name="adj" fmla="val 2759"/>
            </a:avLst>
          </a:prstGeom>
          <a:solidFill>
            <a:srgbClr val="32B8D8">
              <a:alpha val="78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50392" y="5568696"/>
            <a:ext cx="165735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2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Q1</a:t>
            </a:r>
            <a:endParaRPr lang="en-US" sz="620" dirty="0"/>
          </a:p>
        </p:txBody>
      </p:sp>
      <p:sp>
        <p:nvSpPr>
          <p:cNvPr id="7" name="Shape 5"/>
          <p:cNvSpPr/>
          <p:nvPr/>
        </p:nvSpPr>
        <p:spPr>
          <a:xfrm>
            <a:off x="2576322" y="3429000"/>
            <a:ext cx="1657350" cy="1965960"/>
          </a:xfrm>
          <a:prstGeom prst="roundRect">
            <a:avLst>
              <a:gd name="adj" fmla="val 2759"/>
            </a:avLst>
          </a:prstGeom>
          <a:solidFill>
            <a:srgbClr val="32B8D8">
              <a:alpha val="78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2576322" y="5568696"/>
            <a:ext cx="165735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2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Q2</a:t>
            </a:r>
            <a:endParaRPr lang="en-US" sz="620" dirty="0"/>
          </a:p>
        </p:txBody>
      </p:sp>
      <p:sp>
        <p:nvSpPr>
          <p:cNvPr id="9" name="Shape 7"/>
          <p:cNvSpPr/>
          <p:nvPr/>
        </p:nvSpPr>
        <p:spPr>
          <a:xfrm>
            <a:off x="4302252" y="3886200"/>
            <a:ext cx="1657350" cy="1508760"/>
          </a:xfrm>
          <a:prstGeom prst="roundRect">
            <a:avLst>
              <a:gd name="adj" fmla="val 3030"/>
            </a:avLst>
          </a:prstGeom>
          <a:solidFill>
            <a:srgbClr val="32B8D8">
              <a:alpha val="78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4302252" y="5568696"/>
            <a:ext cx="165735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2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Q3</a:t>
            </a:r>
            <a:endParaRPr lang="en-US" sz="620" dirty="0"/>
          </a:p>
        </p:txBody>
      </p:sp>
      <p:sp>
        <p:nvSpPr>
          <p:cNvPr id="11" name="Shape 9"/>
          <p:cNvSpPr/>
          <p:nvPr/>
        </p:nvSpPr>
        <p:spPr>
          <a:xfrm>
            <a:off x="6028182" y="4343400"/>
            <a:ext cx="1657350" cy="1051560"/>
          </a:xfrm>
          <a:prstGeom prst="roundRect">
            <a:avLst>
              <a:gd name="adj" fmla="val 4348"/>
            </a:avLst>
          </a:prstGeom>
          <a:solidFill>
            <a:srgbClr val="F28A3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028182" y="5568696"/>
            <a:ext cx="165735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2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Q4</a:t>
            </a:r>
            <a:endParaRPr lang="en-US" sz="620" dirty="0"/>
          </a:p>
        </p:txBody>
      </p:sp>
      <p:sp>
        <p:nvSpPr>
          <p:cNvPr id="13" name="Shape 11"/>
          <p:cNvSpPr/>
          <p:nvPr/>
        </p:nvSpPr>
        <p:spPr>
          <a:xfrm>
            <a:off x="822960" y="2651760"/>
            <a:ext cx="6858000" cy="0"/>
          </a:xfrm>
          <a:prstGeom prst="line">
            <a:avLst/>
          </a:prstGeom>
          <a:noFill/>
          <a:ln w="19050">
            <a:solidFill>
              <a:srgbClr val="7CDAA8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7251192" y="2496312"/>
            <a:ext cx="384048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50" b="1" dirty="0">
                <a:solidFill>
                  <a:srgbClr val="7CDAA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PLAN</a:t>
            </a:r>
            <a:endParaRPr lang="en-US" sz="550" dirty="0"/>
          </a:p>
        </p:txBody>
      </p:sp>
      <p:sp>
        <p:nvSpPr>
          <p:cNvPr id="15" name="Text 13"/>
          <p:cNvSpPr/>
          <p:nvPr/>
        </p:nvSpPr>
        <p:spPr>
          <a:xfrm>
            <a:off x="8247888" y="2212848"/>
            <a:ext cx="324612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40" dirty="0">
                <a:solidFill>
                  <a:srgbClr val="B8C4C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Compare the same placeholder measures across four quarters and annotate operating causes.</a:t>
            </a:r>
            <a:endParaRPr lang="en-US" sz="1240" dirty="0"/>
          </a:p>
        </p:txBody>
      </p:sp>
      <p:sp>
        <p:nvSpPr>
          <p:cNvPr id="16" name="Shape 14"/>
          <p:cNvSpPr/>
          <p:nvPr/>
        </p:nvSpPr>
        <p:spPr>
          <a:xfrm>
            <a:off x="8247888" y="3840480"/>
            <a:ext cx="2743200" cy="1143000"/>
          </a:xfrm>
          <a:prstGeom prst="roundRect">
            <a:avLst>
              <a:gd name="adj" fmla="val 4000"/>
            </a:avLst>
          </a:prstGeom>
          <a:solidFill>
            <a:srgbClr val="2B3942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8485632" y="4096512"/>
            <a:ext cx="2240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32B8D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4 quarters</a:t>
            </a:r>
            <a:endParaRPr lang="en-US" sz="2200" dirty="0"/>
          </a:p>
        </p:txBody>
      </p:sp>
      <p:sp>
        <p:nvSpPr>
          <p:cNvPr id="18" name="Text 16"/>
          <p:cNvSpPr/>
          <p:nvPr/>
        </p:nvSpPr>
        <p:spPr>
          <a:xfrm>
            <a:off x="8503920" y="4590288"/>
            <a:ext cx="21488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8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one scorecard</a:t>
            </a:r>
            <a:endParaRPr lang="en-US" sz="680" dirty="0"/>
          </a:p>
        </p:txBody>
      </p:sp>
      <p:sp>
        <p:nvSpPr>
          <p:cNvPr id="19" name="Text 17"/>
          <p:cNvSpPr/>
          <p:nvPr/>
        </p:nvSpPr>
        <p:spPr>
          <a:xfrm>
            <a:off x="530352" y="6473952"/>
            <a:ext cx="320040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10" b="1" spc="85" kern="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/ ORIGINAL EDITABLE TEMPLATE</a:t>
            </a:r>
            <a:endParaRPr lang="en-US" sz="610" dirty="0"/>
          </a:p>
        </p:txBody>
      </p:sp>
      <p:sp>
        <p:nvSpPr>
          <p:cNvPr id="20" name="Text 18"/>
          <p:cNvSpPr/>
          <p:nvPr/>
        </p:nvSpPr>
        <p:spPr>
          <a:xfrm>
            <a:off x="11018520" y="6446520"/>
            <a:ext cx="50292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72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03</a:t>
            </a:r>
            <a:endParaRPr lang="en-US" sz="72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17253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457200"/>
            <a:ext cx="53035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spc="150" kern="0" dirty="0">
                <a:solidFill>
                  <a:srgbClr val="32B8D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04 / 04 · MIX</a:t>
            </a:r>
            <a:endParaRPr lang="en-US" sz="700" dirty="0"/>
          </a:p>
        </p:txBody>
      </p:sp>
      <p:sp>
        <p:nvSpPr>
          <p:cNvPr id="3" name="Text 1"/>
          <p:cNvSpPr/>
          <p:nvPr/>
        </p:nvSpPr>
        <p:spPr>
          <a:xfrm>
            <a:off x="594360" y="941832"/>
            <a:ext cx="109728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Segments grew through different motions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594360" y="2057400"/>
            <a:ext cx="7315200" cy="3840480"/>
          </a:xfrm>
          <a:prstGeom prst="roundRect">
            <a:avLst>
              <a:gd name="adj" fmla="val 1190"/>
            </a:avLst>
          </a:prstGeom>
          <a:solidFill>
            <a:srgbClr val="17253B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850392" y="4343400"/>
            <a:ext cx="1657350" cy="1051560"/>
          </a:xfrm>
          <a:prstGeom prst="roundRect">
            <a:avLst>
              <a:gd name="adj" fmla="val 4348"/>
            </a:avLst>
          </a:prstGeom>
          <a:solidFill>
            <a:srgbClr val="F28A3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50392" y="5568696"/>
            <a:ext cx="165735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2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Q1</a:t>
            </a:r>
            <a:endParaRPr lang="en-US" sz="620" dirty="0"/>
          </a:p>
        </p:txBody>
      </p:sp>
      <p:sp>
        <p:nvSpPr>
          <p:cNvPr id="7" name="Shape 5"/>
          <p:cNvSpPr/>
          <p:nvPr/>
        </p:nvSpPr>
        <p:spPr>
          <a:xfrm>
            <a:off x="2576322" y="2971800"/>
            <a:ext cx="1657350" cy="2423160"/>
          </a:xfrm>
          <a:prstGeom prst="roundRect">
            <a:avLst>
              <a:gd name="adj" fmla="val 2759"/>
            </a:avLst>
          </a:prstGeom>
          <a:solidFill>
            <a:srgbClr val="32B8D8">
              <a:alpha val="78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2576322" y="5568696"/>
            <a:ext cx="165735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2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Q2</a:t>
            </a:r>
            <a:endParaRPr lang="en-US" sz="620" dirty="0"/>
          </a:p>
        </p:txBody>
      </p:sp>
      <p:sp>
        <p:nvSpPr>
          <p:cNvPr id="9" name="Shape 7"/>
          <p:cNvSpPr/>
          <p:nvPr/>
        </p:nvSpPr>
        <p:spPr>
          <a:xfrm>
            <a:off x="4302252" y="3429000"/>
            <a:ext cx="1657350" cy="1965960"/>
          </a:xfrm>
          <a:prstGeom prst="roundRect">
            <a:avLst>
              <a:gd name="adj" fmla="val 2759"/>
            </a:avLst>
          </a:prstGeom>
          <a:solidFill>
            <a:srgbClr val="32B8D8">
              <a:alpha val="78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4302252" y="5568696"/>
            <a:ext cx="165735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2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Q3</a:t>
            </a:r>
            <a:endParaRPr lang="en-US" sz="620" dirty="0"/>
          </a:p>
        </p:txBody>
      </p:sp>
      <p:sp>
        <p:nvSpPr>
          <p:cNvPr id="11" name="Shape 9"/>
          <p:cNvSpPr/>
          <p:nvPr/>
        </p:nvSpPr>
        <p:spPr>
          <a:xfrm>
            <a:off x="6028182" y="3886200"/>
            <a:ext cx="1657350" cy="1508760"/>
          </a:xfrm>
          <a:prstGeom prst="roundRect">
            <a:avLst>
              <a:gd name="adj" fmla="val 3030"/>
            </a:avLst>
          </a:prstGeom>
          <a:solidFill>
            <a:srgbClr val="32B8D8">
              <a:alpha val="78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028182" y="5568696"/>
            <a:ext cx="165735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2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Q4</a:t>
            </a:r>
            <a:endParaRPr lang="en-US" sz="620" dirty="0"/>
          </a:p>
        </p:txBody>
      </p:sp>
      <p:sp>
        <p:nvSpPr>
          <p:cNvPr id="13" name="Shape 11"/>
          <p:cNvSpPr/>
          <p:nvPr/>
        </p:nvSpPr>
        <p:spPr>
          <a:xfrm>
            <a:off x="822960" y="2651760"/>
            <a:ext cx="6858000" cy="0"/>
          </a:xfrm>
          <a:prstGeom prst="line">
            <a:avLst/>
          </a:prstGeom>
          <a:noFill/>
          <a:ln w="19050">
            <a:solidFill>
              <a:srgbClr val="7CDAA8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7251192" y="2496312"/>
            <a:ext cx="384048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50" b="1" dirty="0">
                <a:solidFill>
                  <a:srgbClr val="7CDAA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PLAN</a:t>
            </a:r>
            <a:endParaRPr lang="en-US" sz="550" dirty="0"/>
          </a:p>
        </p:txBody>
      </p:sp>
      <p:sp>
        <p:nvSpPr>
          <p:cNvPr id="15" name="Text 13"/>
          <p:cNvSpPr/>
          <p:nvPr/>
        </p:nvSpPr>
        <p:spPr>
          <a:xfrm>
            <a:off x="8247888" y="2212848"/>
            <a:ext cx="324612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40" dirty="0">
                <a:solidFill>
                  <a:srgbClr val="B8C4C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Separate revenue, conversion, cycle, margin, retention, concentration, and support by segment.</a:t>
            </a:r>
            <a:endParaRPr lang="en-US" sz="1240" dirty="0"/>
          </a:p>
        </p:txBody>
      </p:sp>
      <p:sp>
        <p:nvSpPr>
          <p:cNvPr id="16" name="Shape 14"/>
          <p:cNvSpPr/>
          <p:nvPr/>
        </p:nvSpPr>
        <p:spPr>
          <a:xfrm>
            <a:off x="8247888" y="3840480"/>
            <a:ext cx="2743200" cy="1143000"/>
          </a:xfrm>
          <a:prstGeom prst="roundRect">
            <a:avLst>
              <a:gd name="adj" fmla="val 4000"/>
            </a:avLst>
          </a:prstGeom>
          <a:solidFill>
            <a:srgbClr val="2B3942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8485632" y="4096512"/>
            <a:ext cx="2240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32B8D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5 signals</a:t>
            </a:r>
            <a:endParaRPr lang="en-US" sz="2200" dirty="0"/>
          </a:p>
        </p:txBody>
      </p:sp>
      <p:sp>
        <p:nvSpPr>
          <p:cNvPr id="18" name="Text 16"/>
          <p:cNvSpPr/>
          <p:nvPr/>
        </p:nvSpPr>
        <p:spPr>
          <a:xfrm>
            <a:off x="8503920" y="4590288"/>
            <a:ext cx="21488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8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editable framework</a:t>
            </a:r>
            <a:endParaRPr lang="en-US" sz="680" dirty="0"/>
          </a:p>
        </p:txBody>
      </p:sp>
      <p:sp>
        <p:nvSpPr>
          <p:cNvPr id="19" name="Text 17"/>
          <p:cNvSpPr/>
          <p:nvPr/>
        </p:nvSpPr>
        <p:spPr>
          <a:xfrm>
            <a:off x="530352" y="6473952"/>
            <a:ext cx="320040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10" b="1" spc="85" kern="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/ ORIGINAL EDITABLE TEMPLATE</a:t>
            </a:r>
            <a:endParaRPr lang="en-US" sz="610" dirty="0"/>
          </a:p>
        </p:txBody>
      </p:sp>
      <p:sp>
        <p:nvSpPr>
          <p:cNvPr id="20" name="Text 18"/>
          <p:cNvSpPr/>
          <p:nvPr/>
        </p:nvSpPr>
        <p:spPr>
          <a:xfrm>
            <a:off x="11018520" y="6446520"/>
            <a:ext cx="50292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72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04</a:t>
            </a:r>
            <a:endParaRPr lang="en-US" sz="72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17253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457200"/>
            <a:ext cx="53035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spc="150" kern="0" dirty="0">
                <a:solidFill>
                  <a:srgbClr val="32B8D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05 / 05 · PIPELINE</a:t>
            </a:r>
            <a:endParaRPr lang="en-US" sz="700" dirty="0"/>
          </a:p>
        </p:txBody>
      </p:sp>
      <p:sp>
        <p:nvSpPr>
          <p:cNvPr id="3" name="Text 1"/>
          <p:cNvSpPr/>
          <p:nvPr/>
        </p:nvSpPr>
        <p:spPr>
          <a:xfrm>
            <a:off x="594360" y="941832"/>
            <a:ext cx="109728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Coverage is adequate; evidence quality is uneven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594360" y="2057400"/>
            <a:ext cx="7315200" cy="3840480"/>
          </a:xfrm>
          <a:prstGeom prst="roundRect">
            <a:avLst>
              <a:gd name="adj" fmla="val 1190"/>
            </a:avLst>
          </a:prstGeom>
          <a:solidFill>
            <a:srgbClr val="17253B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850392" y="3886200"/>
            <a:ext cx="1657350" cy="1508760"/>
          </a:xfrm>
          <a:prstGeom prst="roundRect">
            <a:avLst>
              <a:gd name="adj" fmla="val 3030"/>
            </a:avLst>
          </a:prstGeom>
          <a:solidFill>
            <a:srgbClr val="32B8D8">
              <a:alpha val="78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50392" y="5568696"/>
            <a:ext cx="165735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2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Q1</a:t>
            </a:r>
            <a:endParaRPr lang="en-US" sz="620" dirty="0"/>
          </a:p>
        </p:txBody>
      </p:sp>
      <p:sp>
        <p:nvSpPr>
          <p:cNvPr id="7" name="Shape 5"/>
          <p:cNvSpPr/>
          <p:nvPr/>
        </p:nvSpPr>
        <p:spPr>
          <a:xfrm>
            <a:off x="2576322" y="4343400"/>
            <a:ext cx="1657350" cy="1051560"/>
          </a:xfrm>
          <a:prstGeom prst="roundRect">
            <a:avLst>
              <a:gd name="adj" fmla="val 4348"/>
            </a:avLst>
          </a:prstGeom>
          <a:solidFill>
            <a:srgbClr val="F28A3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2576322" y="5568696"/>
            <a:ext cx="165735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2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Q2</a:t>
            </a:r>
            <a:endParaRPr lang="en-US" sz="620" dirty="0"/>
          </a:p>
        </p:txBody>
      </p:sp>
      <p:sp>
        <p:nvSpPr>
          <p:cNvPr id="9" name="Shape 7"/>
          <p:cNvSpPr/>
          <p:nvPr/>
        </p:nvSpPr>
        <p:spPr>
          <a:xfrm>
            <a:off x="4302252" y="2971800"/>
            <a:ext cx="1657350" cy="2423160"/>
          </a:xfrm>
          <a:prstGeom prst="roundRect">
            <a:avLst>
              <a:gd name="adj" fmla="val 2759"/>
            </a:avLst>
          </a:prstGeom>
          <a:solidFill>
            <a:srgbClr val="32B8D8">
              <a:alpha val="78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4302252" y="5568696"/>
            <a:ext cx="165735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2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Q3</a:t>
            </a:r>
            <a:endParaRPr lang="en-US" sz="620" dirty="0"/>
          </a:p>
        </p:txBody>
      </p:sp>
      <p:sp>
        <p:nvSpPr>
          <p:cNvPr id="11" name="Shape 9"/>
          <p:cNvSpPr/>
          <p:nvPr/>
        </p:nvSpPr>
        <p:spPr>
          <a:xfrm>
            <a:off x="6028182" y="3429000"/>
            <a:ext cx="1657350" cy="1965960"/>
          </a:xfrm>
          <a:prstGeom prst="roundRect">
            <a:avLst>
              <a:gd name="adj" fmla="val 2759"/>
            </a:avLst>
          </a:prstGeom>
          <a:solidFill>
            <a:srgbClr val="32B8D8">
              <a:alpha val="78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028182" y="5568696"/>
            <a:ext cx="165735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2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Q4</a:t>
            </a:r>
            <a:endParaRPr lang="en-US" sz="620" dirty="0"/>
          </a:p>
        </p:txBody>
      </p:sp>
      <p:sp>
        <p:nvSpPr>
          <p:cNvPr id="13" name="Shape 11"/>
          <p:cNvSpPr/>
          <p:nvPr/>
        </p:nvSpPr>
        <p:spPr>
          <a:xfrm>
            <a:off x="822960" y="2651760"/>
            <a:ext cx="6858000" cy="0"/>
          </a:xfrm>
          <a:prstGeom prst="line">
            <a:avLst/>
          </a:prstGeom>
          <a:noFill/>
          <a:ln w="19050">
            <a:solidFill>
              <a:srgbClr val="7CDAA8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7251192" y="2496312"/>
            <a:ext cx="384048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50" b="1" dirty="0">
                <a:solidFill>
                  <a:srgbClr val="7CDAA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PLAN</a:t>
            </a:r>
            <a:endParaRPr lang="en-US" sz="550" dirty="0"/>
          </a:p>
        </p:txBody>
      </p:sp>
      <p:sp>
        <p:nvSpPr>
          <p:cNvPr id="15" name="Text 13"/>
          <p:cNvSpPr/>
          <p:nvPr/>
        </p:nvSpPr>
        <p:spPr>
          <a:xfrm>
            <a:off x="8247888" y="2212848"/>
            <a:ext cx="324612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40" dirty="0">
                <a:solidFill>
                  <a:srgbClr val="B8C4C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Review stage, age, conversion, source, next action, concentration, and risk-adjusted value.</a:t>
            </a:r>
            <a:endParaRPr lang="en-US" sz="1240" dirty="0"/>
          </a:p>
        </p:txBody>
      </p:sp>
      <p:sp>
        <p:nvSpPr>
          <p:cNvPr id="16" name="Shape 14"/>
          <p:cNvSpPr/>
          <p:nvPr/>
        </p:nvSpPr>
        <p:spPr>
          <a:xfrm>
            <a:off x="8247888" y="3840480"/>
            <a:ext cx="2743200" cy="1143000"/>
          </a:xfrm>
          <a:prstGeom prst="roundRect">
            <a:avLst>
              <a:gd name="adj" fmla="val 4000"/>
            </a:avLst>
          </a:prstGeom>
          <a:solidFill>
            <a:srgbClr val="2B3942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8485632" y="4096512"/>
            <a:ext cx="2240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32B8D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3.4×</a:t>
            </a:r>
            <a:endParaRPr lang="en-US" sz="2200" dirty="0"/>
          </a:p>
        </p:txBody>
      </p:sp>
      <p:sp>
        <p:nvSpPr>
          <p:cNvPr id="18" name="Text 16"/>
          <p:cNvSpPr/>
          <p:nvPr/>
        </p:nvSpPr>
        <p:spPr>
          <a:xfrm>
            <a:off x="8503920" y="4590288"/>
            <a:ext cx="21488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8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illustrative coverage</a:t>
            </a:r>
            <a:endParaRPr lang="en-US" sz="680" dirty="0"/>
          </a:p>
        </p:txBody>
      </p:sp>
      <p:sp>
        <p:nvSpPr>
          <p:cNvPr id="19" name="Text 17"/>
          <p:cNvSpPr/>
          <p:nvPr/>
        </p:nvSpPr>
        <p:spPr>
          <a:xfrm>
            <a:off x="530352" y="6473952"/>
            <a:ext cx="320040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10" b="1" spc="85" kern="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/ ORIGINAL EDITABLE TEMPLATE</a:t>
            </a:r>
            <a:endParaRPr lang="en-US" sz="610" dirty="0"/>
          </a:p>
        </p:txBody>
      </p:sp>
      <p:sp>
        <p:nvSpPr>
          <p:cNvPr id="20" name="Text 18"/>
          <p:cNvSpPr/>
          <p:nvPr/>
        </p:nvSpPr>
        <p:spPr>
          <a:xfrm>
            <a:off x="11018520" y="6446520"/>
            <a:ext cx="50292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72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05</a:t>
            </a:r>
            <a:endParaRPr lang="en-US" sz="72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17253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457200"/>
            <a:ext cx="53035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spc="150" kern="0" dirty="0">
                <a:solidFill>
                  <a:srgbClr val="32B8D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06 / 06 · CALIBRATE</a:t>
            </a:r>
            <a:endParaRPr lang="en-US" sz="700" dirty="0"/>
          </a:p>
        </p:txBody>
      </p:sp>
      <p:sp>
        <p:nvSpPr>
          <p:cNvPr id="3" name="Text 1"/>
          <p:cNvSpPr/>
          <p:nvPr/>
        </p:nvSpPr>
        <p:spPr>
          <a:xfrm>
            <a:off x="594360" y="941832"/>
            <a:ext cx="109728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Forecast quality improves when misses are classified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594360" y="2057400"/>
            <a:ext cx="7315200" cy="3840480"/>
          </a:xfrm>
          <a:prstGeom prst="roundRect">
            <a:avLst>
              <a:gd name="adj" fmla="val 1190"/>
            </a:avLst>
          </a:prstGeom>
          <a:solidFill>
            <a:srgbClr val="17253B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850392" y="3429000"/>
            <a:ext cx="1657350" cy="1965960"/>
          </a:xfrm>
          <a:prstGeom prst="roundRect">
            <a:avLst>
              <a:gd name="adj" fmla="val 2759"/>
            </a:avLst>
          </a:prstGeom>
          <a:solidFill>
            <a:srgbClr val="32B8D8">
              <a:alpha val="78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50392" y="5568696"/>
            <a:ext cx="165735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2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Q1</a:t>
            </a:r>
            <a:endParaRPr lang="en-US" sz="620" dirty="0"/>
          </a:p>
        </p:txBody>
      </p:sp>
      <p:sp>
        <p:nvSpPr>
          <p:cNvPr id="7" name="Shape 5"/>
          <p:cNvSpPr/>
          <p:nvPr/>
        </p:nvSpPr>
        <p:spPr>
          <a:xfrm>
            <a:off x="2576322" y="3886200"/>
            <a:ext cx="1657350" cy="1508760"/>
          </a:xfrm>
          <a:prstGeom prst="roundRect">
            <a:avLst>
              <a:gd name="adj" fmla="val 3030"/>
            </a:avLst>
          </a:prstGeom>
          <a:solidFill>
            <a:srgbClr val="32B8D8">
              <a:alpha val="78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2576322" y="5568696"/>
            <a:ext cx="165735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2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Q2</a:t>
            </a:r>
            <a:endParaRPr lang="en-US" sz="620" dirty="0"/>
          </a:p>
        </p:txBody>
      </p:sp>
      <p:sp>
        <p:nvSpPr>
          <p:cNvPr id="9" name="Shape 7"/>
          <p:cNvSpPr/>
          <p:nvPr/>
        </p:nvSpPr>
        <p:spPr>
          <a:xfrm>
            <a:off x="4302252" y="4343400"/>
            <a:ext cx="1657350" cy="1051560"/>
          </a:xfrm>
          <a:prstGeom prst="roundRect">
            <a:avLst>
              <a:gd name="adj" fmla="val 4348"/>
            </a:avLst>
          </a:prstGeom>
          <a:solidFill>
            <a:srgbClr val="F28A3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4302252" y="5568696"/>
            <a:ext cx="165735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2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Q3</a:t>
            </a:r>
            <a:endParaRPr lang="en-US" sz="620" dirty="0"/>
          </a:p>
        </p:txBody>
      </p:sp>
      <p:sp>
        <p:nvSpPr>
          <p:cNvPr id="11" name="Shape 9"/>
          <p:cNvSpPr/>
          <p:nvPr/>
        </p:nvSpPr>
        <p:spPr>
          <a:xfrm>
            <a:off x="6028182" y="2971800"/>
            <a:ext cx="1657350" cy="2423160"/>
          </a:xfrm>
          <a:prstGeom prst="roundRect">
            <a:avLst>
              <a:gd name="adj" fmla="val 2759"/>
            </a:avLst>
          </a:prstGeom>
          <a:solidFill>
            <a:srgbClr val="32B8D8">
              <a:alpha val="78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028182" y="5568696"/>
            <a:ext cx="165735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2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Q4</a:t>
            </a:r>
            <a:endParaRPr lang="en-US" sz="620" dirty="0"/>
          </a:p>
        </p:txBody>
      </p:sp>
      <p:sp>
        <p:nvSpPr>
          <p:cNvPr id="13" name="Shape 11"/>
          <p:cNvSpPr/>
          <p:nvPr/>
        </p:nvSpPr>
        <p:spPr>
          <a:xfrm>
            <a:off x="822960" y="2651760"/>
            <a:ext cx="6858000" cy="0"/>
          </a:xfrm>
          <a:prstGeom prst="line">
            <a:avLst/>
          </a:prstGeom>
          <a:noFill/>
          <a:ln w="19050">
            <a:solidFill>
              <a:srgbClr val="7CDAA8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7251192" y="2496312"/>
            <a:ext cx="384048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50" b="1" dirty="0">
                <a:solidFill>
                  <a:srgbClr val="7CDAA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PLAN</a:t>
            </a:r>
            <a:endParaRPr lang="en-US" sz="550" dirty="0"/>
          </a:p>
        </p:txBody>
      </p:sp>
      <p:sp>
        <p:nvSpPr>
          <p:cNvPr id="15" name="Text 13"/>
          <p:cNvSpPr/>
          <p:nvPr/>
        </p:nvSpPr>
        <p:spPr>
          <a:xfrm>
            <a:off x="8247888" y="2212848"/>
            <a:ext cx="324612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40" dirty="0">
                <a:solidFill>
                  <a:srgbClr val="B8C4C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Compare forecast and actual, explain bias, timing, scope, process, and corrective routines.</a:t>
            </a:r>
            <a:endParaRPr lang="en-US" sz="1240" dirty="0"/>
          </a:p>
        </p:txBody>
      </p:sp>
      <p:sp>
        <p:nvSpPr>
          <p:cNvPr id="16" name="Shape 14"/>
          <p:cNvSpPr/>
          <p:nvPr/>
        </p:nvSpPr>
        <p:spPr>
          <a:xfrm>
            <a:off x="8247888" y="3840480"/>
            <a:ext cx="2743200" cy="1143000"/>
          </a:xfrm>
          <a:prstGeom prst="roundRect">
            <a:avLst>
              <a:gd name="adj" fmla="val 4000"/>
            </a:avLst>
          </a:prstGeom>
          <a:solidFill>
            <a:srgbClr val="2B3942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8485632" y="4096512"/>
            <a:ext cx="2240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32B8D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7 signals</a:t>
            </a:r>
            <a:endParaRPr lang="en-US" sz="2200" dirty="0"/>
          </a:p>
        </p:txBody>
      </p:sp>
      <p:sp>
        <p:nvSpPr>
          <p:cNvPr id="18" name="Text 16"/>
          <p:cNvSpPr/>
          <p:nvPr/>
        </p:nvSpPr>
        <p:spPr>
          <a:xfrm>
            <a:off x="8503920" y="4590288"/>
            <a:ext cx="21488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8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editable framework</a:t>
            </a:r>
            <a:endParaRPr lang="en-US" sz="680" dirty="0"/>
          </a:p>
        </p:txBody>
      </p:sp>
      <p:sp>
        <p:nvSpPr>
          <p:cNvPr id="19" name="Text 17"/>
          <p:cNvSpPr/>
          <p:nvPr/>
        </p:nvSpPr>
        <p:spPr>
          <a:xfrm>
            <a:off x="530352" y="6473952"/>
            <a:ext cx="320040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10" b="1" spc="85" kern="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/ ORIGINAL EDITABLE TEMPLATE</a:t>
            </a:r>
            <a:endParaRPr lang="en-US" sz="610" dirty="0"/>
          </a:p>
        </p:txBody>
      </p:sp>
      <p:sp>
        <p:nvSpPr>
          <p:cNvPr id="20" name="Text 18"/>
          <p:cNvSpPr/>
          <p:nvPr/>
        </p:nvSpPr>
        <p:spPr>
          <a:xfrm>
            <a:off x="11018520" y="6446520"/>
            <a:ext cx="50292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72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06</a:t>
            </a:r>
            <a:endParaRPr lang="en-US" sz="72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17253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457200"/>
            <a:ext cx="53035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spc="150" kern="0" dirty="0">
                <a:solidFill>
                  <a:srgbClr val="32B8D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07 / 07 · PRIORITIES</a:t>
            </a:r>
            <a:endParaRPr lang="en-US" sz="700" dirty="0"/>
          </a:p>
        </p:txBody>
      </p:sp>
      <p:sp>
        <p:nvSpPr>
          <p:cNvPr id="3" name="Text 1"/>
          <p:cNvSpPr/>
          <p:nvPr/>
        </p:nvSpPr>
        <p:spPr>
          <a:xfrm>
            <a:off x="594360" y="941832"/>
            <a:ext cx="109728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Carry forward only the actions with an owner and signal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594360" y="2057400"/>
            <a:ext cx="7315200" cy="3840480"/>
          </a:xfrm>
          <a:prstGeom prst="roundRect">
            <a:avLst>
              <a:gd name="adj" fmla="val 1190"/>
            </a:avLst>
          </a:prstGeom>
          <a:solidFill>
            <a:srgbClr val="17253B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850392" y="2971800"/>
            <a:ext cx="1657350" cy="2423160"/>
          </a:xfrm>
          <a:prstGeom prst="roundRect">
            <a:avLst>
              <a:gd name="adj" fmla="val 2759"/>
            </a:avLst>
          </a:prstGeom>
          <a:solidFill>
            <a:srgbClr val="32B8D8">
              <a:alpha val="78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50392" y="5568696"/>
            <a:ext cx="165735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2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Q1</a:t>
            </a:r>
            <a:endParaRPr lang="en-US" sz="620" dirty="0"/>
          </a:p>
        </p:txBody>
      </p:sp>
      <p:sp>
        <p:nvSpPr>
          <p:cNvPr id="7" name="Shape 5"/>
          <p:cNvSpPr/>
          <p:nvPr/>
        </p:nvSpPr>
        <p:spPr>
          <a:xfrm>
            <a:off x="2576322" y="3429000"/>
            <a:ext cx="1657350" cy="1965960"/>
          </a:xfrm>
          <a:prstGeom prst="roundRect">
            <a:avLst>
              <a:gd name="adj" fmla="val 2759"/>
            </a:avLst>
          </a:prstGeom>
          <a:solidFill>
            <a:srgbClr val="32B8D8">
              <a:alpha val="78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2576322" y="5568696"/>
            <a:ext cx="165735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2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Q2</a:t>
            </a:r>
            <a:endParaRPr lang="en-US" sz="620" dirty="0"/>
          </a:p>
        </p:txBody>
      </p:sp>
      <p:sp>
        <p:nvSpPr>
          <p:cNvPr id="9" name="Shape 7"/>
          <p:cNvSpPr/>
          <p:nvPr/>
        </p:nvSpPr>
        <p:spPr>
          <a:xfrm>
            <a:off x="4302252" y="3886200"/>
            <a:ext cx="1657350" cy="1508760"/>
          </a:xfrm>
          <a:prstGeom prst="roundRect">
            <a:avLst>
              <a:gd name="adj" fmla="val 3030"/>
            </a:avLst>
          </a:prstGeom>
          <a:solidFill>
            <a:srgbClr val="32B8D8">
              <a:alpha val="78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4302252" y="5568696"/>
            <a:ext cx="165735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2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Q3</a:t>
            </a:r>
            <a:endParaRPr lang="en-US" sz="620" dirty="0"/>
          </a:p>
        </p:txBody>
      </p:sp>
      <p:sp>
        <p:nvSpPr>
          <p:cNvPr id="11" name="Shape 9"/>
          <p:cNvSpPr/>
          <p:nvPr/>
        </p:nvSpPr>
        <p:spPr>
          <a:xfrm>
            <a:off x="6028182" y="4343400"/>
            <a:ext cx="1657350" cy="1051560"/>
          </a:xfrm>
          <a:prstGeom prst="roundRect">
            <a:avLst>
              <a:gd name="adj" fmla="val 4348"/>
            </a:avLst>
          </a:prstGeom>
          <a:solidFill>
            <a:srgbClr val="F28A3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028182" y="5568696"/>
            <a:ext cx="165735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2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Q4</a:t>
            </a:r>
            <a:endParaRPr lang="en-US" sz="620" dirty="0"/>
          </a:p>
        </p:txBody>
      </p:sp>
      <p:sp>
        <p:nvSpPr>
          <p:cNvPr id="13" name="Shape 11"/>
          <p:cNvSpPr/>
          <p:nvPr/>
        </p:nvSpPr>
        <p:spPr>
          <a:xfrm>
            <a:off x="822960" y="2651760"/>
            <a:ext cx="6858000" cy="0"/>
          </a:xfrm>
          <a:prstGeom prst="line">
            <a:avLst/>
          </a:prstGeom>
          <a:noFill/>
          <a:ln w="19050">
            <a:solidFill>
              <a:srgbClr val="7CDAA8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7251192" y="2496312"/>
            <a:ext cx="384048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50" b="1" dirty="0">
                <a:solidFill>
                  <a:srgbClr val="7CDAA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PLAN</a:t>
            </a:r>
            <a:endParaRPr lang="en-US" sz="550" dirty="0"/>
          </a:p>
        </p:txBody>
      </p:sp>
      <p:sp>
        <p:nvSpPr>
          <p:cNvPr id="15" name="Text 13"/>
          <p:cNvSpPr/>
          <p:nvPr/>
        </p:nvSpPr>
        <p:spPr>
          <a:xfrm>
            <a:off x="8247888" y="2212848"/>
            <a:ext cx="324612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40" dirty="0">
                <a:solidFill>
                  <a:srgbClr val="B8C4C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Assign next-year customer move, owner, support, due date, evidence, risk, and review cadence.</a:t>
            </a:r>
            <a:endParaRPr lang="en-US" sz="1240" dirty="0"/>
          </a:p>
        </p:txBody>
      </p:sp>
      <p:sp>
        <p:nvSpPr>
          <p:cNvPr id="16" name="Shape 14"/>
          <p:cNvSpPr/>
          <p:nvPr/>
        </p:nvSpPr>
        <p:spPr>
          <a:xfrm>
            <a:off x="8247888" y="3840480"/>
            <a:ext cx="2743200" cy="1143000"/>
          </a:xfrm>
          <a:prstGeom prst="roundRect">
            <a:avLst>
              <a:gd name="adj" fmla="val 4000"/>
            </a:avLst>
          </a:prstGeom>
          <a:solidFill>
            <a:srgbClr val="2B3942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8485632" y="4096512"/>
            <a:ext cx="2240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32B8D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5 owners</a:t>
            </a:r>
            <a:endParaRPr lang="en-US" sz="2200" dirty="0"/>
          </a:p>
        </p:txBody>
      </p:sp>
      <p:sp>
        <p:nvSpPr>
          <p:cNvPr id="18" name="Text 16"/>
          <p:cNvSpPr/>
          <p:nvPr/>
        </p:nvSpPr>
        <p:spPr>
          <a:xfrm>
            <a:off x="8503920" y="4590288"/>
            <a:ext cx="21488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8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placeholder plan</a:t>
            </a:r>
            <a:endParaRPr lang="en-US" sz="680" dirty="0"/>
          </a:p>
        </p:txBody>
      </p:sp>
      <p:sp>
        <p:nvSpPr>
          <p:cNvPr id="19" name="Text 17"/>
          <p:cNvSpPr/>
          <p:nvPr/>
        </p:nvSpPr>
        <p:spPr>
          <a:xfrm>
            <a:off x="530352" y="6473952"/>
            <a:ext cx="320040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10" b="1" spc="85" kern="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/ ORIGINAL EDITABLE TEMPLATE</a:t>
            </a:r>
            <a:endParaRPr lang="en-US" sz="610" dirty="0"/>
          </a:p>
        </p:txBody>
      </p:sp>
      <p:sp>
        <p:nvSpPr>
          <p:cNvPr id="20" name="Text 18"/>
          <p:cNvSpPr/>
          <p:nvPr/>
        </p:nvSpPr>
        <p:spPr>
          <a:xfrm>
            <a:off x="11018520" y="6446520"/>
            <a:ext cx="50292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72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07</a:t>
            </a:r>
            <a:endParaRPr lang="en-US" sz="72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Company>FreeAIPPT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Annual Sales Performance Review</dc:title>
  <dc:subject>Original editable PowerPoint template</dc:subject>
  <dc:creator>FreeAIPPT</dc:creator>
  <cp:lastModifiedBy>FreeAIPPT</cp:lastModifiedBy>
  <cp:revision>1</cp:revision>
  <dcterms:created xsi:type="dcterms:W3CDTF">2026-09-11T21:35:06Z</dcterms:created>
  <dcterms:modified xsi:type="dcterms:W3CDTF">2026-09-11T21:35:06Z</dcterms:modified>
</cp:coreProperties>
</file>