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RESEARCH SERIES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713232" y="1097280"/>
            <a:ext cx="4069080" cy="5074920"/>
          </a:xfrm>
          <a:prstGeom prst="rect">
            <a:avLst>
              <a:gd name="adj" fmla="val 1124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13232" y="1097280"/>
            <a:ext cx="658368" cy="507492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 rot="16200000">
            <a:off x="886968" y="137160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A-170</a:t>
            </a:r>
            <a:endParaRPr lang="en-US" sz="610" dirty="0"/>
          </a:p>
        </p:txBody>
      </p:sp>
      <p:sp>
        <p:nvSpPr>
          <p:cNvPr id="6" name="Shape 4"/>
          <p:cNvSpPr/>
          <p:nvPr/>
        </p:nvSpPr>
        <p:spPr>
          <a:xfrm>
            <a:off x="1609344" y="1691640"/>
            <a:ext cx="288036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09344" y="2313432"/>
            <a:ext cx="267919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09344" y="2935224"/>
            <a:ext cx="247802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09344" y="3557016"/>
            <a:ext cx="227685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764792" y="5212080"/>
            <a:ext cx="265176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920240" y="5413248"/>
            <a:ext cx="23317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2" name="Text 10"/>
          <p:cNvSpPr/>
          <p:nvPr/>
        </p:nvSpPr>
        <p:spPr>
          <a:xfrm>
            <a:off x="5285232" y="1325880"/>
            <a:ext cx="5715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 the past as an evidence problem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5303520" y="3401568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inquiry sequence for observing artifacts, locating time, comparing sources, making claims, and naming limits.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303520" y="4882896"/>
            <a:ext cx="5029200" cy="530352"/>
          </a:xfrm>
          <a:prstGeom prst="roundRect">
            <a:avLst>
              <a:gd name="adj" fmla="val 8621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32120" y="5084064"/>
            <a:ext cx="4572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TARGET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Observe, contextualize, compare, and justify one claim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Translate the goal into learner-friendly criteria, vocabulary, evidence expectations, and access supports.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7443216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A-171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8165592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65592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65592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65592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21040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76488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goals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friendly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OBSERVE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Begin with visible details before assigning meaning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learners to notice material, form, marks, scale, wear, absence, and questions.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832104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A-172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1554480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54480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554480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09928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65376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CONTEXT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Chronology locates change without explaining it alone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placeholder evidence across periods, regions, actors, events, continuities, and uncertainty.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7443216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A-173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8165592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65592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65592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65592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21040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76488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periods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timeline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COMPARE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Sources answer different questions with different limits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artifact, inscription, account, map, and later interpretation using consistent criteria.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832104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A-174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1554480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54480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554480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09928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65376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CLAIM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historical claim connects evidence through reasoning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claim, evidence, context, reasoning, counterevidence, qualification, and citation.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7443216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A-175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8165592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65592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65592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65592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21040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76488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parts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 structure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0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INQUIRY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5486400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Teams build and challenge one bounded explanation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0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sources, roles, observation, claim, challenge, revision, and a transparent uncertainty note.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658368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8368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832104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A-176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1554480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54480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554480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09928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65376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5486400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486400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5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12064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EXIT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24712"/>
            <a:ext cx="5806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D2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Separate what we know from what remains plausible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2670048"/>
            <a:ext cx="5212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one supported claim, strongest evidence, source limit, alternative reading, and next question.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7269480" y="960120"/>
            <a:ext cx="4251960" cy="5120640"/>
          </a:xfrm>
          <a:prstGeom prst="rect">
            <a:avLst>
              <a:gd name="adj" fmla="val 1075"/>
            </a:avLst>
          </a:prstGeom>
          <a:solidFill>
            <a:srgbClr val="FBF5E8"/>
          </a:solidFill>
          <a:ln w="10160">
            <a:solidFill>
              <a:srgbClr val="B8A9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69480" y="960120"/>
            <a:ext cx="658368" cy="5120640"/>
          </a:xfrm>
          <a:prstGeom prst="rect">
            <a:avLst>
              <a:gd name="adj" fmla="val 6944"/>
            </a:avLst>
          </a:prstGeom>
          <a:solidFill>
            <a:srgbClr val="2D2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 rot="16200000">
            <a:off x="7443216" y="1234440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dirty="0">
                <a:solidFill>
                  <a:srgbClr val="FBF5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A-177</a:t>
            </a:r>
            <a:endParaRPr lang="en-US" sz="610" dirty="0"/>
          </a:p>
        </p:txBody>
      </p:sp>
      <p:sp>
        <p:nvSpPr>
          <p:cNvPr id="8" name="Shape 6"/>
          <p:cNvSpPr/>
          <p:nvPr/>
        </p:nvSpPr>
        <p:spPr>
          <a:xfrm>
            <a:off x="8165592" y="1554480"/>
            <a:ext cx="3063240" cy="384048"/>
          </a:xfrm>
          <a:prstGeom prst="rect">
            <a:avLst>
              <a:gd name="adj" fmla="val 11905"/>
            </a:avLst>
          </a:prstGeom>
          <a:solidFill>
            <a:srgbClr val="E8DCC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65592" y="2176272"/>
            <a:ext cx="2862072" cy="384048"/>
          </a:xfrm>
          <a:prstGeom prst="rect">
            <a:avLst>
              <a:gd name="adj" fmla="val 11905"/>
            </a:avLst>
          </a:prstGeom>
          <a:solidFill>
            <a:srgbClr val="C6A15B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65592" y="2798064"/>
            <a:ext cx="2660904" cy="384048"/>
          </a:xfrm>
          <a:prstGeom prst="rect">
            <a:avLst>
              <a:gd name="adj" fmla="val 11905"/>
            </a:avLst>
          </a:prstGeom>
          <a:solidFill>
            <a:srgbClr val="B65D3B">
              <a:alpha val="7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65592" y="3419856"/>
            <a:ext cx="2459736" cy="384048"/>
          </a:xfrm>
          <a:prstGeom prst="rect">
            <a:avLst>
              <a:gd name="adj" fmla="val 11905"/>
            </a:avLst>
          </a:prstGeom>
          <a:solidFill>
            <a:srgbClr val="436E8E">
              <a:alpha val="6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21040" y="5120640"/>
            <a:ext cx="2834640" cy="512064"/>
          </a:xfrm>
          <a:prstGeom prst="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B65D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76488" y="5321808"/>
            <a:ext cx="251460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0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 →  CONTEXT  →  CLAIM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658368" y="3886200"/>
            <a:ext cx="4526280" cy="0"/>
          </a:xfrm>
          <a:prstGeom prst="line">
            <a:avLst/>
          </a:prstGeom>
          <a:noFill/>
          <a:ln w="25400">
            <a:solidFill>
              <a:srgbClr val="B65D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422452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B65D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58368" y="4700016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8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D2B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Civilizations History Lesson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