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7452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9184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0916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2648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37844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795760" y="0"/>
            <a:ext cx="0" cy="6858000"/>
          </a:xfrm>
          <a:prstGeom prst="line">
            <a:avLst/>
          </a:prstGeom>
          <a:noFill/>
          <a:ln w="6350">
            <a:solidFill>
              <a:srgbClr val="20272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566928"/>
            <a:ext cx="11045952" cy="5650992"/>
          </a:xfrm>
          <a:prstGeom prst="roundRect">
            <a:avLst>
              <a:gd name="adj" fmla="val 971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84124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&gt; AI_STRATEGY / RUN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804672" y="1664208"/>
            <a:ext cx="6492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Strategy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841248" y="3054096"/>
            <a:ext cx="5394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intelligence, reliable work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41248" y="4754880"/>
            <a:ext cx="1627632" cy="530352"/>
          </a:xfrm>
          <a:prstGeom prst="roundRect">
            <a:avLst>
              <a:gd name="adj" fmla="val 10345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51560" y="4946904"/>
            <a:ext cx="1188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2715768" y="4754880"/>
            <a:ext cx="1627632" cy="530352"/>
          </a:xfrm>
          <a:prstGeom prst="roundRect">
            <a:avLst>
              <a:gd name="adj" fmla="val 10345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926080" y="4946904"/>
            <a:ext cx="1188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590288" y="4754880"/>
            <a:ext cx="1627632" cy="530352"/>
          </a:xfrm>
          <a:prstGeom prst="roundRect">
            <a:avLst>
              <a:gd name="adj" fmla="val 10345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4946904"/>
            <a:ext cx="1188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8869680" y="48920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 / READY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OUTCOME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583680" cy="4498848"/>
          </a:xfrm>
          <a:prstGeom prst="roundRect">
            <a:avLst>
              <a:gd name="adj" fmla="val 1220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5448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 Start with decisions worth improving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914400" y="2944368"/>
            <a:ext cx="5468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user, decision, friction, economic value, acceptable risk, and measurable change.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914400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78608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9776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242816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43984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7589520" y="1188720"/>
            <a:ext cx="3611880" cy="4498848"/>
          </a:xfrm>
          <a:prstGeom prst="roundRect">
            <a:avLst>
              <a:gd name="adj" fmla="val 1519"/>
            </a:avLst>
          </a:prstGeom>
          <a:solidFill>
            <a:srgbClr val="1B21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162763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ED5FB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909560" y="226771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outcomes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936992" y="309067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prioritized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936992" y="4160520"/>
            <a:ext cx="2724912" cy="0"/>
          </a:xfrm>
          <a:prstGeom prst="line">
            <a:avLst/>
          </a:prstGeom>
          <a:noFill/>
          <a:ln w="25400">
            <a:solidFill>
              <a:srgbClr val="ED5F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4498848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READY_FOR_REVIEW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PORTFOLIO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583680" cy="4498848"/>
          </a:xfrm>
          <a:prstGeom prst="roundRect">
            <a:avLst>
              <a:gd name="adj" fmla="val 1220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5448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 Balance value, feasibility, and consequence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914400" y="2944368"/>
            <a:ext cx="5468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use cases using common evidence instead of prioritizing the most impressive demo.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914400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78608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9776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242816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43984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7589520" y="1188720"/>
            <a:ext cx="3611880" cy="4498848"/>
          </a:xfrm>
          <a:prstGeom prst="roundRect">
            <a:avLst>
              <a:gd name="adj" fmla="val 1519"/>
            </a:avLst>
          </a:prstGeom>
          <a:solidFill>
            <a:srgbClr val="1B21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162763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ED5FB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909560" y="226771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cases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936992" y="309067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scored consistently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936992" y="4160520"/>
            <a:ext cx="2724912" cy="0"/>
          </a:xfrm>
          <a:prstGeom prst="line">
            <a:avLst/>
          </a:prstGeom>
          <a:noFill/>
          <a:ln w="25400">
            <a:solidFill>
              <a:srgbClr val="ED5F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4498848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READY_FOR_REVIEW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MODEL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583680" cy="4498848"/>
          </a:xfrm>
          <a:prstGeom prst="roundRect">
            <a:avLst>
              <a:gd name="adj" fmla="val 1220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5448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 Make ownership explicit across the lifecycle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914400" y="2944368"/>
            <a:ext cx="5468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product, domain, data, engineering, risk, and operational responsibilities.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914400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78608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9776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242816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43984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7589520" y="1188720"/>
            <a:ext cx="3611880" cy="4498848"/>
          </a:xfrm>
          <a:prstGeom prst="roundRect">
            <a:avLst>
              <a:gd name="adj" fmla="val 1519"/>
            </a:avLst>
          </a:prstGeom>
          <a:solidFill>
            <a:srgbClr val="1B21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162763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ED5FB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909560" y="226771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owners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936992" y="309067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lifecycle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936992" y="4160520"/>
            <a:ext cx="2724912" cy="0"/>
          </a:xfrm>
          <a:prstGeom prst="line">
            <a:avLst/>
          </a:prstGeom>
          <a:noFill/>
          <a:ln w="25400">
            <a:solidFill>
              <a:srgbClr val="ED5F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4498848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READY_FOR_REVIEW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EVALUATION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583680" cy="4498848"/>
          </a:xfrm>
          <a:prstGeom prst="roundRect">
            <a:avLst>
              <a:gd name="adj" fmla="val 1220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5448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 Test representative work before broad access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914400" y="2944368"/>
            <a:ext cx="5468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baselines, datasets, failure categories, thresholds, human review, and monitoring.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914400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78608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9776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242816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43984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7589520" y="1188720"/>
            <a:ext cx="3611880" cy="4498848"/>
          </a:xfrm>
          <a:prstGeom prst="roundRect">
            <a:avLst>
              <a:gd name="adj" fmla="val 1519"/>
            </a:avLst>
          </a:prstGeom>
          <a:solidFill>
            <a:srgbClr val="1B21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162763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ED5FB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909560" y="226771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gates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936992" y="309067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scale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936992" y="4160520"/>
            <a:ext cx="2724912" cy="0"/>
          </a:xfrm>
          <a:prstGeom prst="line">
            <a:avLst/>
          </a:prstGeom>
          <a:noFill/>
          <a:ln w="25400">
            <a:solidFill>
              <a:srgbClr val="ED5F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4498848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READY_FOR_REVIEW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DATA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583680" cy="4498848"/>
          </a:xfrm>
          <a:prstGeom prst="roundRect">
            <a:avLst>
              <a:gd name="adj" fmla="val 1220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5448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 Improve context quality before model complexity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914400" y="2944368"/>
            <a:ext cx="5468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Address access, permissions, freshness, provenance, structure, retention, and feedback.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914400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78608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9776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242816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43984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7589520" y="1188720"/>
            <a:ext cx="3611880" cy="4498848"/>
          </a:xfrm>
          <a:prstGeom prst="roundRect">
            <a:avLst>
              <a:gd name="adj" fmla="val 1519"/>
            </a:avLst>
          </a:prstGeom>
          <a:solidFill>
            <a:srgbClr val="1B21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162763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ED5FB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909560" y="226771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checks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936992" y="309067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readiness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936992" y="4160520"/>
            <a:ext cx="2724912" cy="0"/>
          </a:xfrm>
          <a:prstGeom prst="line">
            <a:avLst/>
          </a:prstGeom>
          <a:noFill/>
          <a:ln w="25400">
            <a:solidFill>
              <a:srgbClr val="ED5F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4498848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READY_FOR_REVIEW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CONTROLS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583680" cy="4498848"/>
          </a:xfrm>
          <a:prstGeom prst="roundRect">
            <a:avLst>
              <a:gd name="adj" fmla="val 1220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5448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 Match safeguards to consequence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914400" y="2944368"/>
            <a:ext cx="5468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approval, disclosure, isolation, escalation, audit, rollback, and incident response.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914400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78608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9776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242816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43984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7589520" y="1188720"/>
            <a:ext cx="3611880" cy="4498848"/>
          </a:xfrm>
          <a:prstGeom prst="roundRect">
            <a:avLst>
              <a:gd name="adj" fmla="val 1519"/>
            </a:avLst>
          </a:prstGeom>
          <a:solidFill>
            <a:srgbClr val="1B21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162763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ED5FB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909560" y="226771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levels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936992" y="309067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aligned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936992" y="4160520"/>
            <a:ext cx="2724912" cy="0"/>
          </a:xfrm>
          <a:prstGeom prst="line">
            <a:avLst/>
          </a:prstGeom>
          <a:noFill/>
          <a:ln w="25400">
            <a:solidFill>
              <a:srgbClr val="ED5F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4498848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READY_FOR_REVIEW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5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ADOPTION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583680" cy="4498848"/>
          </a:xfrm>
          <a:prstGeom prst="roundRect">
            <a:avLst>
              <a:gd name="adj" fmla="val 1220"/>
            </a:avLst>
          </a:prstGeom>
          <a:solidFill>
            <a:srgbClr val="252B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54480"/>
            <a:ext cx="5897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 Scale workflows only after evidence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914400" y="2944368"/>
            <a:ext cx="5468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pilot groups, training, support, behavior measures, economics, and expansion gates.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914400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15568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78608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ED5FB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9776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4242816" y="4608576"/>
            <a:ext cx="1426464" cy="457200"/>
          </a:xfrm>
          <a:prstGeom prst="roundRect">
            <a:avLst>
              <a:gd name="adj" fmla="val 12000"/>
            </a:avLst>
          </a:prstGeom>
          <a:solidFill>
            <a:srgbClr val="70E59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43984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11151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7589520" y="1188720"/>
            <a:ext cx="3611880" cy="4498848"/>
          </a:xfrm>
          <a:prstGeom prst="roundRect">
            <a:avLst>
              <a:gd name="adj" fmla="val 1519"/>
            </a:avLst>
          </a:prstGeom>
          <a:solidFill>
            <a:srgbClr val="1B212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162763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ED5FB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909560" y="226771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 days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7936992" y="3090672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B9C6C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pilot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936992" y="4160520"/>
            <a:ext cx="2724912" cy="0"/>
          </a:xfrm>
          <a:prstGeom prst="line">
            <a:avLst/>
          </a:prstGeom>
          <a:noFill/>
          <a:ln w="25400">
            <a:solidFill>
              <a:srgbClr val="ED5FB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4498848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dirty="0">
                <a:solidFill>
                  <a:srgbClr val="70E5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READY_FOR_REVIEW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Strategy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