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58368"/>
            <a:ext cx="4800600" cy="5532120"/>
          </a:xfrm>
          <a:prstGeom prst="rect">
            <a:avLst>
              <a:gd name="adj" fmla="val 952"/>
            </a:avLst>
          </a:prstGeom>
          <a:solidFill>
            <a:srgbClr val="F2F8FA"/>
          </a:solidFill>
          <a:ln w="12700">
            <a:solidFill>
              <a:srgbClr val="4A93B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74420" y="658368"/>
            <a:ext cx="0" cy="55321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554480" y="658368"/>
            <a:ext cx="0" cy="55321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034540" y="658368"/>
            <a:ext cx="0" cy="55321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14600" y="658368"/>
            <a:ext cx="0" cy="55321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994660" y="658368"/>
            <a:ext cx="0" cy="55321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474720" y="658368"/>
            <a:ext cx="0" cy="55321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54780" y="658368"/>
            <a:ext cx="0" cy="55321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34840" y="658368"/>
            <a:ext cx="0" cy="55321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14900" y="658368"/>
            <a:ext cx="0" cy="55321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1349883"/>
            <a:ext cx="48006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94360" y="2041398"/>
            <a:ext cx="48006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2732913"/>
            <a:ext cx="48006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3424428"/>
            <a:ext cx="48006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4115943"/>
            <a:ext cx="48006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4360" y="4807458"/>
            <a:ext cx="48006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498973"/>
            <a:ext cx="48006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97280" y="1252728"/>
            <a:ext cx="2016252" cy="3097987"/>
          </a:xfrm>
          <a:prstGeom prst="rect">
            <a:avLst>
              <a:gd name="adj" fmla="val 2268"/>
            </a:avLst>
          </a:prstGeom>
          <a:solidFill>
            <a:srgbClr val="FFFFFF">
              <a:alpha val="85000"/>
            </a:srgbClr>
          </a:solidFill>
          <a:ln w="15240">
            <a:solidFill>
              <a:srgbClr val="26374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52728" y="4088282"/>
            <a:ext cx="3168396" cy="-1825600"/>
          </a:xfrm>
          <a:prstGeom prst="line">
            <a:avLst/>
          </a:prstGeom>
          <a:noFill/>
          <a:ln w="27940">
            <a:solidFill>
              <a:srgbClr val="EF6A5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906774" y="1764792"/>
            <a:ext cx="566928" cy="566928"/>
          </a:xfrm>
          <a:prstGeom prst="ellipse">
            <a:avLst/>
          </a:prstGeom>
          <a:solidFill>
            <a:srgbClr val="E6B94F">
              <a:alpha val="85000"/>
            </a:srgbClr>
          </a:solidFill>
          <a:ln w="15240">
            <a:solidFill>
              <a:srgbClr val="EF6A5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51960" y="5751576"/>
            <a:ext cx="7863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 / A</a:t>
            </a:r>
            <a:endParaRPr lang="en-US" sz="580" dirty="0"/>
          </a:p>
        </p:txBody>
      </p:sp>
      <p:sp>
        <p:nvSpPr>
          <p:cNvPr id="23" name="Text 21"/>
          <p:cNvSpPr/>
          <p:nvPr/>
        </p:nvSpPr>
        <p:spPr>
          <a:xfrm>
            <a:off x="5806440" y="65836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REVIEW EDITION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5806440" y="1325880"/>
            <a:ext cx="52578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Treat the design as a testable argument</a:t>
            </a:r>
            <a:endParaRPr lang="en-US" sz="3300" dirty="0"/>
          </a:p>
        </p:txBody>
      </p:sp>
      <p:sp>
        <p:nvSpPr>
          <p:cNvPr id="25" name="Shape 23"/>
          <p:cNvSpPr/>
          <p:nvPr/>
        </p:nvSpPr>
        <p:spPr>
          <a:xfrm>
            <a:off x="5806440" y="3337560"/>
            <a:ext cx="4389120" cy="0"/>
          </a:xfrm>
          <a:prstGeom prst="line">
            <a:avLst/>
          </a:prstGeom>
          <a:noFill/>
          <a:ln w="38100">
            <a:solidFill>
              <a:srgbClr val="EF6A5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806440" y="3675888"/>
            <a:ext cx="4892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defense structure connecting research gap, site evidence, method, evaluation, limitations, contribution, and committee discussion.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RESEARCH GAP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Reuse decisions lack a shared way to balance competing values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ect">
            <a:avLst>
              <a:gd name="adj" fmla="val 1235"/>
            </a:avLst>
          </a:prstGeom>
          <a:solidFill>
            <a:srgbClr val="F2F8FA"/>
          </a:solidFill>
          <a:ln w="12700">
            <a:solidFill>
              <a:srgbClr val="4A93B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533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848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163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478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7939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109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424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739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2054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1792" y="261175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792" y="307467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" y="353758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400050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792" y="446341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" y="492633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1792" y="538924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24712" y="2743200"/>
            <a:ext cx="3072384" cy="2073859"/>
          </a:xfrm>
          <a:prstGeom prst="rect">
            <a:avLst>
              <a:gd name="adj" fmla="val 2205"/>
            </a:avLst>
          </a:prstGeom>
          <a:solidFill>
            <a:srgbClr val="FFFFFF">
              <a:alpha val="85000"/>
            </a:srgbClr>
          </a:solidFill>
          <a:ln w="15240">
            <a:solidFill>
              <a:srgbClr val="26374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80160" y="4444898"/>
            <a:ext cx="4828032" cy="-1222096"/>
          </a:xfrm>
          <a:prstGeom prst="line">
            <a:avLst/>
          </a:prstGeom>
          <a:noFill/>
          <a:ln w="27940">
            <a:solidFill>
              <a:srgbClr val="EF6A5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669280" y="2889504"/>
            <a:ext cx="566928" cy="566928"/>
          </a:xfrm>
          <a:prstGeom prst="ellipse">
            <a:avLst/>
          </a:prstGeom>
          <a:solidFill>
            <a:srgbClr val="E6B94F">
              <a:alpha val="85000"/>
            </a:srgbClr>
          </a:solidFill>
          <a:ln w="15240">
            <a:solidFill>
              <a:srgbClr val="EF6A5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793992" y="5413248"/>
            <a:ext cx="7863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 / B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placeholder scholarly context, unresolved tension, stakeholders, significance, scope, and question.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DEC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values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framing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SITE &amp; QUESTION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site makes the research boundary concrete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ect">
            <a:avLst>
              <a:gd name="adj" fmla="val 1235"/>
            </a:avLst>
          </a:prstGeom>
          <a:solidFill>
            <a:srgbClr val="F2F8FA"/>
          </a:solidFill>
          <a:ln w="12700">
            <a:solidFill>
              <a:srgbClr val="4A93B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533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848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163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478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7939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109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424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739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2054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1792" y="261175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792" y="307467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" y="353758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400050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792" y="446341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" y="492633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1792" y="538924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24712" y="2743200"/>
            <a:ext cx="3072384" cy="2073859"/>
          </a:xfrm>
          <a:prstGeom prst="rect">
            <a:avLst>
              <a:gd name="adj" fmla="val 2205"/>
            </a:avLst>
          </a:prstGeom>
          <a:solidFill>
            <a:srgbClr val="FFFFFF">
              <a:alpha val="85000"/>
            </a:srgbClr>
          </a:solidFill>
          <a:ln w="15240">
            <a:solidFill>
              <a:srgbClr val="26374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80160" y="4444898"/>
            <a:ext cx="4828032" cy="-1222096"/>
          </a:xfrm>
          <a:prstGeom prst="line">
            <a:avLst/>
          </a:prstGeom>
          <a:noFill/>
          <a:ln w="27940">
            <a:solidFill>
              <a:srgbClr val="EF6A5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669280" y="2889504"/>
            <a:ext cx="566928" cy="566928"/>
          </a:xfrm>
          <a:prstGeom prst="ellipse">
            <a:avLst/>
          </a:prstGeom>
          <a:solidFill>
            <a:srgbClr val="E6B94F">
              <a:alpha val="85000"/>
            </a:srgbClr>
          </a:solidFill>
          <a:ln w="15240">
            <a:solidFill>
              <a:srgbClr val="EF6A5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793992" y="5413248"/>
            <a:ext cx="7863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 / C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fictional conditions, building history, constraints, opportunities, exclusions, and the central research question.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DEC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EVIDENCE BASE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Different sources answer different parts of the argument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ect">
            <a:avLst>
              <a:gd name="adj" fmla="val 1235"/>
            </a:avLst>
          </a:prstGeom>
          <a:solidFill>
            <a:srgbClr val="F2F8FA"/>
          </a:solidFill>
          <a:ln w="12700">
            <a:solidFill>
              <a:srgbClr val="4A93B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533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848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163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478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7939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109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424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739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2054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1792" y="261175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792" y="307467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" y="353758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400050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792" y="446341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" y="492633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1792" y="538924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24712" y="2743200"/>
            <a:ext cx="3072384" cy="2073859"/>
          </a:xfrm>
          <a:prstGeom prst="rect">
            <a:avLst>
              <a:gd name="adj" fmla="val 2205"/>
            </a:avLst>
          </a:prstGeom>
          <a:solidFill>
            <a:srgbClr val="FFFFFF">
              <a:alpha val="85000"/>
            </a:srgbClr>
          </a:solidFill>
          <a:ln w="15240">
            <a:solidFill>
              <a:srgbClr val="26374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80160" y="4444898"/>
            <a:ext cx="4828032" cy="-1222096"/>
          </a:xfrm>
          <a:prstGeom prst="line">
            <a:avLst/>
          </a:prstGeom>
          <a:noFill/>
          <a:ln w="27940">
            <a:solidFill>
              <a:srgbClr val="EF6A5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669280" y="2889504"/>
            <a:ext cx="566928" cy="566928"/>
          </a:xfrm>
          <a:prstGeom prst="ellipse">
            <a:avLst/>
          </a:prstGeom>
          <a:solidFill>
            <a:srgbClr val="E6B94F">
              <a:alpha val="85000"/>
            </a:srgbClr>
          </a:solidFill>
          <a:ln w="15240">
            <a:solidFill>
              <a:srgbClr val="EF6A5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793992" y="5413248"/>
            <a:ext cx="7863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 / D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Organize archival records, observation, interviews, precedent analysis, environmental data, uncertainty, and ethics.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DEC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sources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evidence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DESIGN METHOD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intervention responds to a documented condition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ect">
            <a:avLst>
              <a:gd name="adj" fmla="val 1235"/>
            </a:avLst>
          </a:prstGeom>
          <a:solidFill>
            <a:srgbClr val="F2F8FA"/>
          </a:solidFill>
          <a:ln w="12700">
            <a:solidFill>
              <a:srgbClr val="4A93B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533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848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163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478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7939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109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424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739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2054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1792" y="261175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792" y="307467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" y="353758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400050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792" y="446341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" y="492633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1792" y="538924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24712" y="2743200"/>
            <a:ext cx="3072384" cy="2073859"/>
          </a:xfrm>
          <a:prstGeom prst="rect">
            <a:avLst>
              <a:gd name="adj" fmla="val 2205"/>
            </a:avLst>
          </a:prstGeom>
          <a:solidFill>
            <a:srgbClr val="FFFFFF">
              <a:alpha val="85000"/>
            </a:srgbClr>
          </a:solidFill>
          <a:ln w="15240">
            <a:solidFill>
              <a:srgbClr val="26374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80160" y="4444898"/>
            <a:ext cx="4828032" cy="-1222096"/>
          </a:xfrm>
          <a:prstGeom prst="line">
            <a:avLst/>
          </a:prstGeom>
          <a:noFill/>
          <a:ln w="27940">
            <a:solidFill>
              <a:srgbClr val="EF6A5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669280" y="2889504"/>
            <a:ext cx="566928" cy="566928"/>
          </a:xfrm>
          <a:prstGeom prst="ellipse">
            <a:avLst/>
          </a:prstGeom>
          <a:solidFill>
            <a:srgbClr val="E6B94F">
              <a:alpha val="85000"/>
            </a:srgbClr>
          </a:solidFill>
          <a:ln w="15240">
            <a:solidFill>
              <a:srgbClr val="EF6A5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793992" y="5413248"/>
            <a:ext cx="7863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 / A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retain, repair, remove, insert, adapt, test, compare, and document through explicit criteria.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DEC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EVALUATION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performance across the same decision framework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ect">
            <a:avLst>
              <a:gd name="adj" fmla="val 1235"/>
            </a:avLst>
          </a:prstGeom>
          <a:solidFill>
            <a:srgbClr val="F2F8FA"/>
          </a:solidFill>
          <a:ln w="12700">
            <a:solidFill>
              <a:srgbClr val="4A93B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533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848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163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478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7939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109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424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739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2054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1792" y="261175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792" y="307467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" y="353758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400050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792" y="446341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" y="492633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1792" y="538924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24712" y="2743200"/>
            <a:ext cx="3072384" cy="2073859"/>
          </a:xfrm>
          <a:prstGeom prst="rect">
            <a:avLst>
              <a:gd name="adj" fmla="val 2205"/>
            </a:avLst>
          </a:prstGeom>
          <a:solidFill>
            <a:srgbClr val="FFFFFF">
              <a:alpha val="85000"/>
            </a:srgbClr>
          </a:solidFill>
          <a:ln w="15240">
            <a:solidFill>
              <a:srgbClr val="26374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80160" y="4444898"/>
            <a:ext cx="4828032" cy="-1222096"/>
          </a:xfrm>
          <a:prstGeom prst="line">
            <a:avLst/>
          </a:prstGeom>
          <a:noFill/>
          <a:ln w="27940">
            <a:solidFill>
              <a:srgbClr val="EF6A5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669280" y="2889504"/>
            <a:ext cx="566928" cy="566928"/>
          </a:xfrm>
          <a:prstGeom prst="ellipse">
            <a:avLst/>
          </a:prstGeom>
          <a:solidFill>
            <a:srgbClr val="E6B94F">
              <a:alpha val="85000"/>
            </a:srgbClr>
          </a:solidFill>
          <a:ln w="15240">
            <a:solidFill>
              <a:srgbClr val="EF6A5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793992" y="5413248"/>
            <a:ext cx="7863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 / B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illustrative spatial use, accessibility, material retention, energy assumptions, feasibility, and stakeholder value.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DEC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signals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LIMITATIONS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proposal is bounded by evidence, time, and representation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ect">
            <a:avLst>
              <a:gd name="adj" fmla="val 1235"/>
            </a:avLst>
          </a:prstGeom>
          <a:solidFill>
            <a:srgbClr val="F2F8FA"/>
          </a:solidFill>
          <a:ln w="12700">
            <a:solidFill>
              <a:srgbClr val="4A93B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533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848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163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478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7939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109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424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739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2054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1792" y="261175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792" y="307467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" y="353758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400050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792" y="446341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" y="492633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1792" y="538924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24712" y="2743200"/>
            <a:ext cx="3072384" cy="2073859"/>
          </a:xfrm>
          <a:prstGeom prst="rect">
            <a:avLst>
              <a:gd name="adj" fmla="val 2205"/>
            </a:avLst>
          </a:prstGeom>
          <a:solidFill>
            <a:srgbClr val="FFFFFF">
              <a:alpha val="85000"/>
            </a:srgbClr>
          </a:solidFill>
          <a:ln w="15240">
            <a:solidFill>
              <a:srgbClr val="26374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80160" y="4444898"/>
            <a:ext cx="4828032" cy="-1222096"/>
          </a:xfrm>
          <a:prstGeom prst="line">
            <a:avLst/>
          </a:prstGeom>
          <a:noFill/>
          <a:ln w="27940">
            <a:solidFill>
              <a:srgbClr val="EF6A5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669280" y="2889504"/>
            <a:ext cx="566928" cy="566928"/>
          </a:xfrm>
          <a:prstGeom prst="ellipse">
            <a:avLst/>
          </a:prstGeom>
          <a:solidFill>
            <a:srgbClr val="E6B94F">
              <a:alpha val="85000"/>
            </a:srgbClr>
          </a:solidFill>
          <a:ln w="15240">
            <a:solidFill>
              <a:srgbClr val="EF6A5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793992" y="5413248"/>
            <a:ext cx="7863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 / C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data gaps, model limits, excluded systems, transferability, author bias, unresolved risk, and future validation.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DEC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limits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explicit scope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B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CONTRIBUTION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42416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 offers a reusable way to reason about change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21792" y="2148840"/>
            <a:ext cx="7315200" cy="3703320"/>
          </a:xfrm>
          <a:prstGeom prst="rect">
            <a:avLst>
              <a:gd name="adj" fmla="val 1235"/>
            </a:avLst>
          </a:prstGeom>
          <a:solidFill>
            <a:srgbClr val="F2F8FA"/>
          </a:solidFill>
          <a:ln w="12700">
            <a:solidFill>
              <a:srgbClr val="4A93B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533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848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163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478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7939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01091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4243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7395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205472" y="2148840"/>
            <a:ext cx="0" cy="370332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1792" y="261175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792" y="307467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" y="353758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400050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792" y="446341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" y="4926330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21792" y="5389245"/>
            <a:ext cx="7315200" cy="0"/>
          </a:xfrm>
          <a:prstGeom prst="line">
            <a:avLst/>
          </a:prstGeom>
          <a:noFill/>
          <a:ln w="5715">
            <a:solidFill>
              <a:srgbClr val="C8DE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24712" y="2743200"/>
            <a:ext cx="3072384" cy="2073859"/>
          </a:xfrm>
          <a:prstGeom prst="rect">
            <a:avLst>
              <a:gd name="adj" fmla="val 2205"/>
            </a:avLst>
          </a:prstGeom>
          <a:solidFill>
            <a:srgbClr val="FFFFFF">
              <a:alpha val="85000"/>
            </a:srgbClr>
          </a:solidFill>
          <a:ln w="15240">
            <a:solidFill>
              <a:srgbClr val="26374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280160" y="4444898"/>
            <a:ext cx="4828032" cy="-1222096"/>
          </a:xfrm>
          <a:prstGeom prst="line">
            <a:avLst/>
          </a:prstGeom>
          <a:noFill/>
          <a:ln w="27940">
            <a:solidFill>
              <a:srgbClr val="EF6A5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669280" y="2889504"/>
            <a:ext cx="566928" cy="566928"/>
          </a:xfrm>
          <a:prstGeom prst="ellipse">
            <a:avLst/>
          </a:prstGeom>
          <a:solidFill>
            <a:srgbClr val="E6B94F">
              <a:alpha val="85000"/>
            </a:srgbClr>
          </a:solidFill>
          <a:ln w="15240">
            <a:solidFill>
              <a:srgbClr val="EF6A5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793992" y="5413248"/>
            <a:ext cx="7863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 / D</a:t>
            </a:r>
            <a:endParaRPr lang="en-US" sz="580" dirty="0"/>
          </a:p>
        </p:txBody>
      </p:sp>
      <p:sp>
        <p:nvSpPr>
          <p:cNvPr id="26" name="Text 24"/>
          <p:cNvSpPr/>
          <p:nvPr/>
        </p:nvSpPr>
        <p:spPr>
          <a:xfrm>
            <a:off x="8229600" y="2286000"/>
            <a:ext cx="3200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the original framework, supported insight, practical implication, next research step, and committee question.</a:t>
            </a:r>
            <a:endParaRPr lang="en-US" sz="1220" dirty="0"/>
          </a:p>
        </p:txBody>
      </p:sp>
      <p:sp>
        <p:nvSpPr>
          <p:cNvPr id="27" name="Shape 25"/>
          <p:cNvSpPr/>
          <p:nvPr/>
        </p:nvSpPr>
        <p:spPr>
          <a:xfrm>
            <a:off x="8229600" y="3977640"/>
            <a:ext cx="2743200" cy="1078992"/>
          </a:xfrm>
          <a:prstGeom prst="roundRect">
            <a:avLst>
              <a:gd name="adj" fmla="val 4237"/>
            </a:avLst>
          </a:prstGeom>
          <a:solidFill>
            <a:srgbClr val="DDECF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58200" y="4224528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EF6A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framework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8476488" y="4690872"/>
            <a:ext cx="2148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candidate contribution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1" name="Text 29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637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Reuse Architecture Thesis Defense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